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93" r:id="rId3"/>
    <p:sldId id="289" r:id="rId4"/>
    <p:sldId id="292" r:id="rId5"/>
    <p:sldId id="288" r:id="rId6"/>
    <p:sldId id="290" r:id="rId7"/>
    <p:sldId id="281" r:id="rId8"/>
    <p:sldId id="277" r:id="rId9"/>
    <p:sldId id="285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rina Budrik" initials="KB" lastIdx="9" clrIdx="0">
    <p:extLst>
      <p:ext uri="{19B8F6BF-5375-455C-9EA6-DF929625EA0E}">
        <p15:presenceInfo xmlns:p15="http://schemas.microsoft.com/office/powerpoint/2012/main" userId="S::katarina.budrik@kul.ee::3ccef24e-0355-4856-9a4e-731f2db5fbf0" providerId="AD"/>
      </p:ext>
    </p:extLst>
  </p:cmAuthor>
  <p:cmAuthor id="2" name="juta ristsoo" initials="jr" lastIdx="2" clrIdx="1">
    <p:extLst>
      <p:ext uri="{19B8F6BF-5375-455C-9EA6-DF929625EA0E}">
        <p15:presenceInfo xmlns:p15="http://schemas.microsoft.com/office/powerpoint/2012/main" userId="ed325f12030f4dcf" providerId="Windows Live"/>
      </p:ext>
    </p:extLst>
  </p:cmAuthor>
  <p:cmAuthor id="3" name="Piret Hartman" initials="PH" lastIdx="1" clrIdx="2">
    <p:extLst>
      <p:ext uri="{19B8F6BF-5375-455C-9EA6-DF929625EA0E}">
        <p15:presenceInfo xmlns:p15="http://schemas.microsoft.com/office/powerpoint/2012/main" userId="S-1-5-21-1343024091-413027322-682003330-17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0" autoAdjust="0"/>
    <p:restoredTop sz="95332" autoAdjust="0"/>
  </p:normalViewPr>
  <p:slideViewPr>
    <p:cSldViewPr snapToGrid="0">
      <p:cViewPr>
        <p:scale>
          <a:sx n="100" d="100"/>
          <a:sy n="100" d="100"/>
        </p:scale>
        <p:origin x="792" y="-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0A8D4-EA43-4D2E-B99E-EAE9A2C4DCA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3DEC92BA-414E-4C5B-80FB-FF0B68FB33E8}">
      <dgm:prSet phldrT="[Text]" custT="1"/>
      <dgm:spPr/>
      <dgm:t>
        <a:bodyPr/>
        <a:lstStyle/>
        <a:p>
          <a:r>
            <a:rPr lang="et-EE" sz="1600" b="1" dirty="0" err="1" smtClean="0">
              <a:solidFill>
                <a:schemeClr val="tx1"/>
              </a:solidFill>
            </a:rPr>
            <a:t>Ministry</a:t>
          </a:r>
          <a:r>
            <a:rPr lang="et-EE" sz="1600" b="1" dirty="0" smtClean="0">
              <a:solidFill>
                <a:schemeClr val="tx1"/>
              </a:solidFill>
            </a:rPr>
            <a:t> of </a:t>
          </a:r>
          <a:r>
            <a:rPr lang="et-EE" sz="1600" b="1" dirty="0" err="1" smtClean="0">
              <a:solidFill>
                <a:schemeClr val="tx1"/>
              </a:solidFill>
            </a:rPr>
            <a:t>Culture</a:t>
          </a:r>
          <a:endParaRPr lang="et-EE" sz="1600" b="1" dirty="0" smtClean="0">
            <a:solidFill>
              <a:schemeClr val="tx1"/>
            </a:solidFill>
          </a:endParaRPr>
        </a:p>
      </dgm:t>
    </dgm:pt>
    <dgm:pt modelId="{95D1DD71-4EB1-4DF0-9CC1-4B727BC87C09}" type="parTrans" cxnId="{97078661-7F62-4EB1-A81B-5ADFBA3B2554}">
      <dgm:prSet/>
      <dgm:spPr/>
      <dgm:t>
        <a:bodyPr/>
        <a:lstStyle/>
        <a:p>
          <a:endParaRPr lang="et-EE"/>
        </a:p>
      </dgm:t>
    </dgm:pt>
    <dgm:pt modelId="{C3204CBB-606D-4028-BB3C-91134C20A1DD}" type="sibTrans" cxnId="{97078661-7F62-4EB1-A81B-5ADFBA3B2554}">
      <dgm:prSet/>
      <dgm:spPr/>
      <dgm:t>
        <a:bodyPr/>
        <a:lstStyle/>
        <a:p>
          <a:endParaRPr lang="et-EE"/>
        </a:p>
      </dgm:t>
    </dgm:pt>
    <dgm:pt modelId="{4A647243-B735-42A0-AB70-7D92F96BB139}">
      <dgm:prSet phldrT="[Text]" custT="1"/>
      <dgm:spPr/>
      <dgm:t>
        <a:bodyPr/>
        <a:lstStyle/>
        <a:p>
          <a:r>
            <a:rPr lang="et-EE" sz="1200" dirty="0" err="1" smtClean="0"/>
            <a:t>Ministry</a:t>
          </a:r>
          <a:r>
            <a:rPr lang="et-EE" sz="1200" dirty="0" smtClean="0"/>
            <a:t> of </a:t>
          </a:r>
          <a:r>
            <a:rPr lang="et-EE" sz="1200" dirty="0" err="1" smtClean="0"/>
            <a:t>Social</a:t>
          </a:r>
          <a:r>
            <a:rPr lang="et-EE" sz="1200" dirty="0" smtClean="0"/>
            <a:t> </a:t>
          </a:r>
          <a:r>
            <a:rPr lang="et-EE" sz="1200" dirty="0" err="1" smtClean="0"/>
            <a:t>Affairs</a:t>
          </a:r>
          <a:r>
            <a:rPr lang="et-EE" sz="1200" dirty="0" smtClean="0"/>
            <a:t> </a:t>
          </a:r>
          <a:endParaRPr lang="et-EE" sz="1200" dirty="0"/>
        </a:p>
      </dgm:t>
    </dgm:pt>
    <dgm:pt modelId="{22F701DE-3C4B-4F52-B2A0-E227CCA96C39}" type="parTrans" cxnId="{FE971E23-813E-4530-B17D-187973949C42}">
      <dgm:prSet/>
      <dgm:spPr/>
      <dgm:t>
        <a:bodyPr/>
        <a:lstStyle/>
        <a:p>
          <a:endParaRPr lang="et-EE"/>
        </a:p>
      </dgm:t>
    </dgm:pt>
    <dgm:pt modelId="{6C4824CE-E554-4C36-AD89-B80F365487E2}" type="sibTrans" cxnId="{FE971E23-813E-4530-B17D-187973949C42}">
      <dgm:prSet/>
      <dgm:spPr/>
      <dgm:t>
        <a:bodyPr/>
        <a:lstStyle/>
        <a:p>
          <a:endParaRPr lang="et-EE"/>
        </a:p>
      </dgm:t>
    </dgm:pt>
    <dgm:pt modelId="{63F9CE3F-DE95-47FE-98D7-E90524BEE000}">
      <dgm:prSet phldrT="[Text]" custT="1"/>
      <dgm:spPr/>
      <dgm:t>
        <a:bodyPr/>
        <a:lstStyle/>
        <a:p>
          <a:r>
            <a:rPr lang="et-EE" sz="1200" dirty="0" err="1" smtClean="0"/>
            <a:t>Ministry</a:t>
          </a:r>
          <a:r>
            <a:rPr lang="et-EE" sz="1200" dirty="0" smtClean="0"/>
            <a:t> </a:t>
          </a:r>
          <a:r>
            <a:rPr lang="et-EE" sz="1200" dirty="0" err="1" smtClean="0"/>
            <a:t>of</a:t>
          </a:r>
          <a:r>
            <a:rPr lang="et-EE" sz="1200" dirty="0" smtClean="0"/>
            <a:t> </a:t>
          </a:r>
          <a:r>
            <a:rPr lang="et-EE" sz="1200" dirty="0" err="1" smtClean="0"/>
            <a:t>Education</a:t>
          </a:r>
          <a:r>
            <a:rPr lang="et-EE" sz="1200" dirty="0" smtClean="0"/>
            <a:t> and Research</a:t>
          </a:r>
          <a:endParaRPr lang="et-EE" sz="1200" dirty="0"/>
        </a:p>
      </dgm:t>
    </dgm:pt>
    <dgm:pt modelId="{9A193825-5BE2-44D9-8C05-FC1BB3BE0EC1}" type="parTrans" cxnId="{D35C57EC-38C1-46F8-9484-EF2AC28367F4}">
      <dgm:prSet/>
      <dgm:spPr/>
      <dgm:t>
        <a:bodyPr/>
        <a:lstStyle/>
        <a:p>
          <a:endParaRPr lang="et-EE"/>
        </a:p>
      </dgm:t>
    </dgm:pt>
    <dgm:pt modelId="{83357C05-4667-49AE-A936-F283F0A1B7AB}" type="sibTrans" cxnId="{D35C57EC-38C1-46F8-9484-EF2AC28367F4}">
      <dgm:prSet/>
      <dgm:spPr/>
      <dgm:t>
        <a:bodyPr/>
        <a:lstStyle/>
        <a:p>
          <a:endParaRPr lang="et-EE"/>
        </a:p>
      </dgm:t>
    </dgm:pt>
    <dgm:pt modelId="{7B89631E-3DA0-4B57-850B-767F66F79EE4}">
      <dgm:prSet phldrT="[Text]" custT="1"/>
      <dgm:spPr/>
      <dgm:t>
        <a:bodyPr/>
        <a:lstStyle/>
        <a:p>
          <a:r>
            <a:rPr lang="et-EE" sz="1200" dirty="0" err="1" smtClean="0"/>
            <a:t>Ministry</a:t>
          </a:r>
          <a:r>
            <a:rPr lang="et-EE" sz="1200" dirty="0" smtClean="0"/>
            <a:t> of the </a:t>
          </a:r>
          <a:r>
            <a:rPr lang="et-EE" sz="1200" dirty="0" err="1" smtClean="0"/>
            <a:t>Interior</a:t>
          </a:r>
          <a:endParaRPr lang="et-EE" sz="1200" dirty="0"/>
        </a:p>
      </dgm:t>
    </dgm:pt>
    <dgm:pt modelId="{3F5D0C30-34EE-4F76-8796-14BF35D27B76}" type="parTrans" cxnId="{03BACE72-3D63-4670-A68B-CE4275F9D304}">
      <dgm:prSet/>
      <dgm:spPr/>
      <dgm:t>
        <a:bodyPr/>
        <a:lstStyle/>
        <a:p>
          <a:endParaRPr lang="et-EE"/>
        </a:p>
      </dgm:t>
    </dgm:pt>
    <dgm:pt modelId="{53A05829-EF6C-4533-B867-70E498D9A0A3}" type="sibTrans" cxnId="{03BACE72-3D63-4670-A68B-CE4275F9D304}">
      <dgm:prSet/>
      <dgm:spPr/>
      <dgm:t>
        <a:bodyPr/>
        <a:lstStyle/>
        <a:p>
          <a:endParaRPr lang="et-EE"/>
        </a:p>
      </dgm:t>
    </dgm:pt>
    <dgm:pt modelId="{6C42FB64-6779-4782-A5D1-41845F569CD9}">
      <dgm:prSet phldrT="[Text]" custT="1"/>
      <dgm:spPr/>
      <dgm:t>
        <a:bodyPr/>
        <a:lstStyle/>
        <a:p>
          <a:r>
            <a:rPr lang="et-EE" sz="1200" dirty="0" err="1" smtClean="0"/>
            <a:t>Ministry</a:t>
          </a:r>
          <a:r>
            <a:rPr lang="et-EE" sz="1200" dirty="0" smtClean="0"/>
            <a:t> of </a:t>
          </a:r>
          <a:r>
            <a:rPr lang="et-EE" sz="1200" dirty="0" err="1" smtClean="0"/>
            <a:t>Justice</a:t>
          </a:r>
          <a:endParaRPr lang="et-EE" sz="1200" dirty="0"/>
        </a:p>
      </dgm:t>
    </dgm:pt>
    <dgm:pt modelId="{62C39794-1696-4F11-9583-FE45D2853754}" type="parTrans" cxnId="{8801DD8B-07F9-48F6-9B27-47A043C2F6BF}">
      <dgm:prSet/>
      <dgm:spPr/>
      <dgm:t>
        <a:bodyPr/>
        <a:lstStyle/>
        <a:p>
          <a:endParaRPr lang="et-EE"/>
        </a:p>
      </dgm:t>
    </dgm:pt>
    <dgm:pt modelId="{86C92360-2D12-4934-97B2-CF53F957BC97}" type="sibTrans" cxnId="{8801DD8B-07F9-48F6-9B27-47A043C2F6BF}">
      <dgm:prSet/>
      <dgm:spPr/>
      <dgm:t>
        <a:bodyPr/>
        <a:lstStyle/>
        <a:p>
          <a:endParaRPr lang="et-EE"/>
        </a:p>
      </dgm:t>
    </dgm:pt>
    <dgm:pt modelId="{735A0E1F-7A7C-483E-9BF6-477C1B8F4373}">
      <dgm:prSet phldrT="[Text]" custT="1"/>
      <dgm:spPr/>
      <dgm:t>
        <a:bodyPr/>
        <a:lstStyle/>
        <a:p>
          <a:r>
            <a:rPr lang="et-EE" sz="1200" dirty="0" err="1" smtClean="0"/>
            <a:t>Integra-tion</a:t>
          </a:r>
          <a:r>
            <a:rPr lang="et-EE" sz="1200" dirty="0" smtClean="0"/>
            <a:t> </a:t>
          </a:r>
          <a:r>
            <a:rPr lang="et-EE" sz="1200" dirty="0" err="1" smtClean="0"/>
            <a:t>Fondation</a:t>
          </a:r>
          <a:endParaRPr lang="et-EE" sz="1200" dirty="0"/>
        </a:p>
      </dgm:t>
    </dgm:pt>
    <dgm:pt modelId="{E83D2416-A843-49E1-BBAD-8AE7D2F03BA4}" type="parTrans" cxnId="{739E3EC1-B091-44EE-B652-FE643CBF8CA2}">
      <dgm:prSet/>
      <dgm:spPr/>
      <dgm:t>
        <a:bodyPr/>
        <a:lstStyle/>
        <a:p>
          <a:endParaRPr lang="et-EE"/>
        </a:p>
      </dgm:t>
    </dgm:pt>
    <dgm:pt modelId="{CE200E39-C55B-4E83-B191-6209EFA080C7}" type="sibTrans" cxnId="{739E3EC1-B091-44EE-B652-FE643CBF8CA2}">
      <dgm:prSet/>
      <dgm:spPr/>
      <dgm:t>
        <a:bodyPr/>
        <a:lstStyle/>
        <a:p>
          <a:endParaRPr lang="et-EE"/>
        </a:p>
      </dgm:t>
    </dgm:pt>
    <dgm:pt modelId="{C884A102-F3C2-43AA-87C6-2BB3F2AB17ED}">
      <dgm:prSet phldrT="[Text]" custT="1"/>
      <dgm:spPr/>
      <dgm:t>
        <a:bodyPr/>
        <a:lstStyle/>
        <a:p>
          <a:r>
            <a:rPr lang="et-EE" sz="1200" dirty="0" err="1" smtClean="0"/>
            <a:t>Local</a:t>
          </a:r>
          <a:r>
            <a:rPr lang="et-EE" sz="1200" dirty="0" smtClean="0"/>
            <a:t> </a:t>
          </a:r>
          <a:r>
            <a:rPr lang="et-EE" sz="1200" dirty="0" err="1" smtClean="0"/>
            <a:t>Govenr-ments</a:t>
          </a:r>
          <a:endParaRPr lang="et-EE" sz="1200" dirty="0"/>
        </a:p>
      </dgm:t>
    </dgm:pt>
    <dgm:pt modelId="{ADCD7E1E-FA8D-4F3F-AB4A-FEAB6E1B6B58}" type="parTrans" cxnId="{5618B8FE-E369-47DA-BB3D-B8B1DE51C8CE}">
      <dgm:prSet/>
      <dgm:spPr/>
      <dgm:t>
        <a:bodyPr/>
        <a:lstStyle/>
        <a:p>
          <a:endParaRPr lang="et-EE"/>
        </a:p>
      </dgm:t>
    </dgm:pt>
    <dgm:pt modelId="{FBEB2407-F736-4E45-8CF9-22423478FD66}" type="sibTrans" cxnId="{5618B8FE-E369-47DA-BB3D-B8B1DE51C8CE}">
      <dgm:prSet/>
      <dgm:spPr/>
      <dgm:t>
        <a:bodyPr/>
        <a:lstStyle/>
        <a:p>
          <a:endParaRPr lang="et-EE"/>
        </a:p>
      </dgm:t>
    </dgm:pt>
    <dgm:pt modelId="{BD39A2D7-F1EA-4DCC-A8CC-C2987B35F5FC}">
      <dgm:prSet phldrT="[Text]" custT="1"/>
      <dgm:spPr/>
      <dgm:t>
        <a:bodyPr/>
        <a:lstStyle/>
        <a:p>
          <a:r>
            <a:rPr lang="et-EE" sz="1200" dirty="0" err="1" smtClean="0"/>
            <a:t>Social</a:t>
          </a:r>
          <a:r>
            <a:rPr lang="et-EE" sz="1200" baseline="0" dirty="0" smtClean="0"/>
            <a:t> </a:t>
          </a:r>
          <a:r>
            <a:rPr lang="et-EE" sz="1200" baseline="0" dirty="0" err="1" smtClean="0"/>
            <a:t>partners</a:t>
          </a:r>
          <a:endParaRPr lang="et-EE" sz="1200" dirty="0"/>
        </a:p>
      </dgm:t>
    </dgm:pt>
    <dgm:pt modelId="{5530F673-093E-4AE0-96E7-8524C46B011B}" type="parTrans" cxnId="{F1E9E592-6D6F-44D9-9325-364204B5A24D}">
      <dgm:prSet/>
      <dgm:spPr/>
      <dgm:t>
        <a:bodyPr/>
        <a:lstStyle/>
        <a:p>
          <a:endParaRPr lang="et-EE"/>
        </a:p>
      </dgm:t>
    </dgm:pt>
    <dgm:pt modelId="{63254D1F-1CE4-4B25-8229-A146BB7C4E74}" type="sibTrans" cxnId="{F1E9E592-6D6F-44D9-9325-364204B5A24D}">
      <dgm:prSet/>
      <dgm:spPr/>
      <dgm:t>
        <a:bodyPr/>
        <a:lstStyle/>
        <a:p>
          <a:endParaRPr lang="et-EE"/>
        </a:p>
      </dgm:t>
    </dgm:pt>
    <dgm:pt modelId="{DC1DB0B4-289F-473E-B2CB-3F8B6DDB8E1C}" type="pres">
      <dgm:prSet presAssocID="{F940A8D4-EA43-4D2E-B99E-EAE9A2C4DC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279983BD-C016-4B41-A8CC-FD3A6A04F385}" type="pres">
      <dgm:prSet presAssocID="{3DEC92BA-414E-4C5B-80FB-FF0B68FB33E8}" presName="centerShape" presStyleLbl="node0" presStyleIdx="0" presStyleCnt="1" custScaleX="108754" custScaleY="111691"/>
      <dgm:spPr/>
      <dgm:t>
        <a:bodyPr/>
        <a:lstStyle/>
        <a:p>
          <a:endParaRPr lang="et-EE"/>
        </a:p>
      </dgm:t>
    </dgm:pt>
    <dgm:pt modelId="{ACACC643-F6BF-44D6-B83B-3933ACD1E610}" type="pres">
      <dgm:prSet presAssocID="{4A647243-B735-42A0-AB70-7D92F96BB13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FC1C72A8-A12B-4859-B374-2A4809067ACF}" type="pres">
      <dgm:prSet presAssocID="{4A647243-B735-42A0-AB70-7D92F96BB139}" presName="dummy" presStyleCnt="0"/>
      <dgm:spPr/>
    </dgm:pt>
    <dgm:pt modelId="{915CA7FE-6592-412A-B535-EFB1758ACE45}" type="pres">
      <dgm:prSet presAssocID="{6C4824CE-E554-4C36-AD89-B80F365487E2}" presName="sibTrans" presStyleLbl="sibTrans2D1" presStyleIdx="0" presStyleCnt="7"/>
      <dgm:spPr/>
      <dgm:t>
        <a:bodyPr/>
        <a:lstStyle/>
        <a:p>
          <a:endParaRPr lang="et-EE"/>
        </a:p>
      </dgm:t>
    </dgm:pt>
    <dgm:pt modelId="{C3F37D62-90DC-4FD0-A13E-E16067875255}" type="pres">
      <dgm:prSet presAssocID="{63F9CE3F-DE95-47FE-98D7-E90524BEE00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DD697C9-5332-40E1-82DD-8CAC500CF96D}" type="pres">
      <dgm:prSet presAssocID="{63F9CE3F-DE95-47FE-98D7-E90524BEE000}" presName="dummy" presStyleCnt="0"/>
      <dgm:spPr/>
    </dgm:pt>
    <dgm:pt modelId="{7097BC61-DC3B-4F50-AAAA-11FF92EB61C8}" type="pres">
      <dgm:prSet presAssocID="{83357C05-4667-49AE-A936-F283F0A1B7AB}" presName="sibTrans" presStyleLbl="sibTrans2D1" presStyleIdx="1" presStyleCnt="7"/>
      <dgm:spPr/>
      <dgm:t>
        <a:bodyPr/>
        <a:lstStyle/>
        <a:p>
          <a:endParaRPr lang="et-EE"/>
        </a:p>
      </dgm:t>
    </dgm:pt>
    <dgm:pt modelId="{6D51BF8D-B604-4BB4-BD02-BF431211D699}" type="pres">
      <dgm:prSet presAssocID="{7B89631E-3DA0-4B57-850B-767F66F79EE4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9697379-0519-4D9A-B793-C4BC4815E8D2}" type="pres">
      <dgm:prSet presAssocID="{7B89631E-3DA0-4B57-850B-767F66F79EE4}" presName="dummy" presStyleCnt="0"/>
      <dgm:spPr/>
    </dgm:pt>
    <dgm:pt modelId="{C08981A5-1D24-40FF-8890-627D07DE2F93}" type="pres">
      <dgm:prSet presAssocID="{53A05829-EF6C-4533-B867-70E498D9A0A3}" presName="sibTrans" presStyleLbl="sibTrans2D1" presStyleIdx="2" presStyleCnt="7"/>
      <dgm:spPr/>
      <dgm:t>
        <a:bodyPr/>
        <a:lstStyle/>
        <a:p>
          <a:endParaRPr lang="et-EE"/>
        </a:p>
      </dgm:t>
    </dgm:pt>
    <dgm:pt modelId="{486BC20B-A4B3-4CCB-A03F-8190A4FA8746}" type="pres">
      <dgm:prSet presAssocID="{6C42FB64-6779-4782-A5D1-41845F569CD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36CF019F-DF9A-46D4-825C-AF69F5F06A6E}" type="pres">
      <dgm:prSet presAssocID="{6C42FB64-6779-4782-A5D1-41845F569CD9}" presName="dummy" presStyleCnt="0"/>
      <dgm:spPr/>
    </dgm:pt>
    <dgm:pt modelId="{F85EF77C-A8CA-4A5D-8F50-DBE77859E114}" type="pres">
      <dgm:prSet presAssocID="{86C92360-2D12-4934-97B2-CF53F957BC97}" presName="sibTrans" presStyleLbl="sibTrans2D1" presStyleIdx="3" presStyleCnt="7"/>
      <dgm:spPr/>
      <dgm:t>
        <a:bodyPr/>
        <a:lstStyle/>
        <a:p>
          <a:endParaRPr lang="et-EE"/>
        </a:p>
      </dgm:t>
    </dgm:pt>
    <dgm:pt modelId="{BD6DFE85-049A-4FC0-8479-66C8C4B20A40}" type="pres">
      <dgm:prSet presAssocID="{735A0E1F-7A7C-483E-9BF6-477C1B8F437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0CE03DDB-B12F-4492-B58C-6ECDAD37405B}" type="pres">
      <dgm:prSet presAssocID="{735A0E1F-7A7C-483E-9BF6-477C1B8F4373}" presName="dummy" presStyleCnt="0"/>
      <dgm:spPr/>
    </dgm:pt>
    <dgm:pt modelId="{BAA2520D-4279-4FC2-A06B-B2F0870E6B75}" type="pres">
      <dgm:prSet presAssocID="{CE200E39-C55B-4E83-B191-6209EFA080C7}" presName="sibTrans" presStyleLbl="sibTrans2D1" presStyleIdx="4" presStyleCnt="7"/>
      <dgm:spPr/>
      <dgm:t>
        <a:bodyPr/>
        <a:lstStyle/>
        <a:p>
          <a:endParaRPr lang="et-EE"/>
        </a:p>
      </dgm:t>
    </dgm:pt>
    <dgm:pt modelId="{6A0D05AA-0920-40BA-93B0-A0E02A764401}" type="pres">
      <dgm:prSet presAssocID="{C884A102-F3C2-43AA-87C6-2BB3F2AB17E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67D0C414-0144-4C8A-85CF-5682CCAD7B66}" type="pres">
      <dgm:prSet presAssocID="{C884A102-F3C2-43AA-87C6-2BB3F2AB17ED}" presName="dummy" presStyleCnt="0"/>
      <dgm:spPr/>
    </dgm:pt>
    <dgm:pt modelId="{47E314BE-AD3C-4509-B9B1-AD9DF82BFC06}" type="pres">
      <dgm:prSet presAssocID="{FBEB2407-F736-4E45-8CF9-22423478FD66}" presName="sibTrans" presStyleLbl="sibTrans2D1" presStyleIdx="5" presStyleCnt="7"/>
      <dgm:spPr/>
      <dgm:t>
        <a:bodyPr/>
        <a:lstStyle/>
        <a:p>
          <a:endParaRPr lang="et-EE"/>
        </a:p>
      </dgm:t>
    </dgm:pt>
    <dgm:pt modelId="{3DDA9B42-236F-4DC3-BF22-C4CC24DB8A8E}" type="pres">
      <dgm:prSet presAssocID="{BD39A2D7-F1EA-4DCC-A8CC-C2987B35F5F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A977F1E4-7D44-4169-82EE-E387DC2CF6FF}" type="pres">
      <dgm:prSet presAssocID="{BD39A2D7-F1EA-4DCC-A8CC-C2987B35F5FC}" presName="dummy" presStyleCnt="0"/>
      <dgm:spPr/>
    </dgm:pt>
    <dgm:pt modelId="{08601DA5-C6B3-4394-94F3-42ED43B50ABA}" type="pres">
      <dgm:prSet presAssocID="{63254D1F-1CE4-4B25-8229-A146BB7C4E74}" presName="sibTrans" presStyleLbl="sibTrans2D1" presStyleIdx="6" presStyleCnt="7"/>
      <dgm:spPr/>
      <dgm:t>
        <a:bodyPr/>
        <a:lstStyle/>
        <a:p>
          <a:endParaRPr lang="et-EE"/>
        </a:p>
      </dgm:t>
    </dgm:pt>
  </dgm:ptLst>
  <dgm:cxnLst>
    <dgm:cxn modelId="{86F4666D-60AC-4C5A-AC7D-47A0D7E77DD4}" type="presOf" srcId="{BD39A2D7-F1EA-4DCC-A8CC-C2987B35F5FC}" destId="{3DDA9B42-236F-4DC3-BF22-C4CC24DB8A8E}" srcOrd="0" destOrd="0" presId="urn:microsoft.com/office/officeart/2005/8/layout/radial6"/>
    <dgm:cxn modelId="{74D25664-25BF-4D9E-BD2D-3BC23CF608FF}" type="presOf" srcId="{6C42FB64-6779-4782-A5D1-41845F569CD9}" destId="{486BC20B-A4B3-4CCB-A03F-8190A4FA8746}" srcOrd="0" destOrd="0" presId="urn:microsoft.com/office/officeart/2005/8/layout/radial6"/>
    <dgm:cxn modelId="{97078661-7F62-4EB1-A81B-5ADFBA3B2554}" srcId="{F940A8D4-EA43-4D2E-B99E-EAE9A2C4DCAC}" destId="{3DEC92BA-414E-4C5B-80FB-FF0B68FB33E8}" srcOrd="0" destOrd="0" parTransId="{95D1DD71-4EB1-4DF0-9CC1-4B727BC87C09}" sibTransId="{C3204CBB-606D-4028-BB3C-91134C20A1DD}"/>
    <dgm:cxn modelId="{56152B03-E3FE-45B7-AA3F-094EEE142A73}" type="presOf" srcId="{53A05829-EF6C-4533-B867-70E498D9A0A3}" destId="{C08981A5-1D24-40FF-8890-627D07DE2F93}" srcOrd="0" destOrd="0" presId="urn:microsoft.com/office/officeart/2005/8/layout/radial6"/>
    <dgm:cxn modelId="{4E03070B-59BE-44BD-B2EF-0224E0740B88}" type="presOf" srcId="{83357C05-4667-49AE-A936-F283F0A1B7AB}" destId="{7097BC61-DC3B-4F50-AAAA-11FF92EB61C8}" srcOrd="0" destOrd="0" presId="urn:microsoft.com/office/officeart/2005/8/layout/radial6"/>
    <dgm:cxn modelId="{D35C57EC-38C1-46F8-9484-EF2AC28367F4}" srcId="{3DEC92BA-414E-4C5B-80FB-FF0B68FB33E8}" destId="{63F9CE3F-DE95-47FE-98D7-E90524BEE000}" srcOrd="1" destOrd="0" parTransId="{9A193825-5BE2-44D9-8C05-FC1BB3BE0EC1}" sibTransId="{83357C05-4667-49AE-A936-F283F0A1B7AB}"/>
    <dgm:cxn modelId="{5618B8FE-E369-47DA-BB3D-B8B1DE51C8CE}" srcId="{3DEC92BA-414E-4C5B-80FB-FF0B68FB33E8}" destId="{C884A102-F3C2-43AA-87C6-2BB3F2AB17ED}" srcOrd="5" destOrd="0" parTransId="{ADCD7E1E-FA8D-4F3F-AB4A-FEAB6E1B6B58}" sibTransId="{FBEB2407-F736-4E45-8CF9-22423478FD66}"/>
    <dgm:cxn modelId="{E28F3BCF-BC30-4E0F-8A3A-4CF68F8790FC}" type="presOf" srcId="{4A647243-B735-42A0-AB70-7D92F96BB139}" destId="{ACACC643-F6BF-44D6-B83B-3933ACD1E610}" srcOrd="0" destOrd="0" presId="urn:microsoft.com/office/officeart/2005/8/layout/radial6"/>
    <dgm:cxn modelId="{0DE740E9-5E84-43AB-83DE-3E7886620A6D}" type="presOf" srcId="{C884A102-F3C2-43AA-87C6-2BB3F2AB17ED}" destId="{6A0D05AA-0920-40BA-93B0-A0E02A764401}" srcOrd="0" destOrd="0" presId="urn:microsoft.com/office/officeart/2005/8/layout/radial6"/>
    <dgm:cxn modelId="{1869BEED-EC0E-4841-8F9C-11324FCC5DF3}" type="presOf" srcId="{F940A8D4-EA43-4D2E-B99E-EAE9A2C4DCAC}" destId="{DC1DB0B4-289F-473E-B2CB-3F8B6DDB8E1C}" srcOrd="0" destOrd="0" presId="urn:microsoft.com/office/officeart/2005/8/layout/radial6"/>
    <dgm:cxn modelId="{F1E9E592-6D6F-44D9-9325-364204B5A24D}" srcId="{3DEC92BA-414E-4C5B-80FB-FF0B68FB33E8}" destId="{BD39A2D7-F1EA-4DCC-A8CC-C2987B35F5FC}" srcOrd="6" destOrd="0" parTransId="{5530F673-093E-4AE0-96E7-8524C46B011B}" sibTransId="{63254D1F-1CE4-4B25-8229-A146BB7C4E74}"/>
    <dgm:cxn modelId="{FE971E23-813E-4530-B17D-187973949C42}" srcId="{3DEC92BA-414E-4C5B-80FB-FF0B68FB33E8}" destId="{4A647243-B735-42A0-AB70-7D92F96BB139}" srcOrd="0" destOrd="0" parTransId="{22F701DE-3C4B-4F52-B2A0-E227CCA96C39}" sibTransId="{6C4824CE-E554-4C36-AD89-B80F365487E2}"/>
    <dgm:cxn modelId="{5181497B-0AD2-4D4B-BB3C-788AA4E14C0E}" type="presOf" srcId="{63F9CE3F-DE95-47FE-98D7-E90524BEE000}" destId="{C3F37D62-90DC-4FD0-A13E-E16067875255}" srcOrd="0" destOrd="0" presId="urn:microsoft.com/office/officeart/2005/8/layout/radial6"/>
    <dgm:cxn modelId="{312FF31C-52AA-433E-8D0A-A39A81ABC492}" type="presOf" srcId="{6C4824CE-E554-4C36-AD89-B80F365487E2}" destId="{915CA7FE-6592-412A-B535-EFB1758ACE45}" srcOrd="0" destOrd="0" presId="urn:microsoft.com/office/officeart/2005/8/layout/radial6"/>
    <dgm:cxn modelId="{7FAB0AB8-1E88-4C86-9054-CB4421046AE2}" type="presOf" srcId="{FBEB2407-F736-4E45-8CF9-22423478FD66}" destId="{47E314BE-AD3C-4509-B9B1-AD9DF82BFC06}" srcOrd="0" destOrd="0" presId="urn:microsoft.com/office/officeart/2005/8/layout/radial6"/>
    <dgm:cxn modelId="{03CB15CF-15E6-4107-8A77-177EF639CA6A}" type="presOf" srcId="{86C92360-2D12-4934-97B2-CF53F957BC97}" destId="{F85EF77C-A8CA-4A5D-8F50-DBE77859E114}" srcOrd="0" destOrd="0" presId="urn:microsoft.com/office/officeart/2005/8/layout/radial6"/>
    <dgm:cxn modelId="{03BACE72-3D63-4670-A68B-CE4275F9D304}" srcId="{3DEC92BA-414E-4C5B-80FB-FF0B68FB33E8}" destId="{7B89631E-3DA0-4B57-850B-767F66F79EE4}" srcOrd="2" destOrd="0" parTransId="{3F5D0C30-34EE-4F76-8796-14BF35D27B76}" sibTransId="{53A05829-EF6C-4533-B867-70E498D9A0A3}"/>
    <dgm:cxn modelId="{B06BBC2A-86AC-4F5A-8361-AE91D586F983}" type="presOf" srcId="{7B89631E-3DA0-4B57-850B-767F66F79EE4}" destId="{6D51BF8D-B604-4BB4-BD02-BF431211D699}" srcOrd="0" destOrd="0" presId="urn:microsoft.com/office/officeart/2005/8/layout/radial6"/>
    <dgm:cxn modelId="{31B65F6B-AC7A-4FFE-91C6-A832CE22521D}" type="presOf" srcId="{CE200E39-C55B-4E83-B191-6209EFA080C7}" destId="{BAA2520D-4279-4FC2-A06B-B2F0870E6B75}" srcOrd="0" destOrd="0" presId="urn:microsoft.com/office/officeart/2005/8/layout/radial6"/>
    <dgm:cxn modelId="{30D40FB7-449C-49B8-80B1-AC7364EBA120}" type="presOf" srcId="{735A0E1F-7A7C-483E-9BF6-477C1B8F4373}" destId="{BD6DFE85-049A-4FC0-8479-66C8C4B20A40}" srcOrd="0" destOrd="0" presId="urn:microsoft.com/office/officeart/2005/8/layout/radial6"/>
    <dgm:cxn modelId="{92DE1A22-5F73-400A-BDE0-BE08BD4FC457}" type="presOf" srcId="{3DEC92BA-414E-4C5B-80FB-FF0B68FB33E8}" destId="{279983BD-C016-4B41-A8CC-FD3A6A04F385}" srcOrd="0" destOrd="0" presId="urn:microsoft.com/office/officeart/2005/8/layout/radial6"/>
    <dgm:cxn modelId="{739E3EC1-B091-44EE-B652-FE643CBF8CA2}" srcId="{3DEC92BA-414E-4C5B-80FB-FF0B68FB33E8}" destId="{735A0E1F-7A7C-483E-9BF6-477C1B8F4373}" srcOrd="4" destOrd="0" parTransId="{E83D2416-A843-49E1-BBAD-8AE7D2F03BA4}" sibTransId="{CE200E39-C55B-4E83-B191-6209EFA080C7}"/>
    <dgm:cxn modelId="{8801DD8B-07F9-48F6-9B27-47A043C2F6BF}" srcId="{3DEC92BA-414E-4C5B-80FB-FF0B68FB33E8}" destId="{6C42FB64-6779-4782-A5D1-41845F569CD9}" srcOrd="3" destOrd="0" parTransId="{62C39794-1696-4F11-9583-FE45D2853754}" sibTransId="{86C92360-2D12-4934-97B2-CF53F957BC97}"/>
    <dgm:cxn modelId="{1AD117D3-40E2-45B1-9BDC-536C1644CD18}" type="presOf" srcId="{63254D1F-1CE4-4B25-8229-A146BB7C4E74}" destId="{08601DA5-C6B3-4394-94F3-42ED43B50ABA}" srcOrd="0" destOrd="0" presId="urn:microsoft.com/office/officeart/2005/8/layout/radial6"/>
    <dgm:cxn modelId="{5F06C76B-2983-450A-8A33-AD8E3BBF8CF7}" type="presParOf" srcId="{DC1DB0B4-289F-473E-B2CB-3F8B6DDB8E1C}" destId="{279983BD-C016-4B41-A8CC-FD3A6A04F385}" srcOrd="0" destOrd="0" presId="urn:microsoft.com/office/officeart/2005/8/layout/radial6"/>
    <dgm:cxn modelId="{7FB62E89-89F6-4574-BC4C-D81524B2C28C}" type="presParOf" srcId="{DC1DB0B4-289F-473E-B2CB-3F8B6DDB8E1C}" destId="{ACACC643-F6BF-44D6-B83B-3933ACD1E610}" srcOrd="1" destOrd="0" presId="urn:microsoft.com/office/officeart/2005/8/layout/radial6"/>
    <dgm:cxn modelId="{418262C2-CD70-476E-B663-4A7EAB3A60E9}" type="presParOf" srcId="{DC1DB0B4-289F-473E-B2CB-3F8B6DDB8E1C}" destId="{FC1C72A8-A12B-4859-B374-2A4809067ACF}" srcOrd="2" destOrd="0" presId="urn:microsoft.com/office/officeart/2005/8/layout/radial6"/>
    <dgm:cxn modelId="{39A4CB49-B218-4C56-BACB-2A2FFCBF28FF}" type="presParOf" srcId="{DC1DB0B4-289F-473E-B2CB-3F8B6DDB8E1C}" destId="{915CA7FE-6592-412A-B535-EFB1758ACE45}" srcOrd="3" destOrd="0" presId="urn:microsoft.com/office/officeart/2005/8/layout/radial6"/>
    <dgm:cxn modelId="{84BD9F1E-8CC8-4304-9723-D29EF9F041D3}" type="presParOf" srcId="{DC1DB0B4-289F-473E-B2CB-3F8B6DDB8E1C}" destId="{C3F37D62-90DC-4FD0-A13E-E16067875255}" srcOrd="4" destOrd="0" presId="urn:microsoft.com/office/officeart/2005/8/layout/radial6"/>
    <dgm:cxn modelId="{DDE8DEE5-C5D7-4CAD-AD7B-7AF187276D0D}" type="presParOf" srcId="{DC1DB0B4-289F-473E-B2CB-3F8B6DDB8E1C}" destId="{DDD697C9-5332-40E1-82DD-8CAC500CF96D}" srcOrd="5" destOrd="0" presId="urn:microsoft.com/office/officeart/2005/8/layout/radial6"/>
    <dgm:cxn modelId="{40E65016-F3C5-476B-A657-C312DEE3CCDA}" type="presParOf" srcId="{DC1DB0B4-289F-473E-B2CB-3F8B6DDB8E1C}" destId="{7097BC61-DC3B-4F50-AAAA-11FF92EB61C8}" srcOrd="6" destOrd="0" presId="urn:microsoft.com/office/officeart/2005/8/layout/radial6"/>
    <dgm:cxn modelId="{C11BEEA0-019F-41AE-A13B-1333249319CA}" type="presParOf" srcId="{DC1DB0B4-289F-473E-B2CB-3F8B6DDB8E1C}" destId="{6D51BF8D-B604-4BB4-BD02-BF431211D699}" srcOrd="7" destOrd="0" presId="urn:microsoft.com/office/officeart/2005/8/layout/radial6"/>
    <dgm:cxn modelId="{575CA1C6-CE15-4BE6-980D-A685C9F94E1B}" type="presParOf" srcId="{DC1DB0B4-289F-473E-B2CB-3F8B6DDB8E1C}" destId="{09697379-0519-4D9A-B793-C4BC4815E8D2}" srcOrd="8" destOrd="0" presId="urn:microsoft.com/office/officeart/2005/8/layout/radial6"/>
    <dgm:cxn modelId="{347D8D00-43AB-491C-AACE-08F1D00245F0}" type="presParOf" srcId="{DC1DB0B4-289F-473E-B2CB-3F8B6DDB8E1C}" destId="{C08981A5-1D24-40FF-8890-627D07DE2F93}" srcOrd="9" destOrd="0" presId="urn:microsoft.com/office/officeart/2005/8/layout/radial6"/>
    <dgm:cxn modelId="{3637414B-53A4-447C-A2C6-AD7C54849739}" type="presParOf" srcId="{DC1DB0B4-289F-473E-B2CB-3F8B6DDB8E1C}" destId="{486BC20B-A4B3-4CCB-A03F-8190A4FA8746}" srcOrd="10" destOrd="0" presId="urn:microsoft.com/office/officeart/2005/8/layout/radial6"/>
    <dgm:cxn modelId="{32AD722B-8B59-4057-B19B-30DD50F050B8}" type="presParOf" srcId="{DC1DB0B4-289F-473E-B2CB-3F8B6DDB8E1C}" destId="{36CF019F-DF9A-46D4-825C-AF69F5F06A6E}" srcOrd="11" destOrd="0" presId="urn:microsoft.com/office/officeart/2005/8/layout/radial6"/>
    <dgm:cxn modelId="{F54ECD49-55E6-4EEA-A88B-F2D5648BF2F2}" type="presParOf" srcId="{DC1DB0B4-289F-473E-B2CB-3F8B6DDB8E1C}" destId="{F85EF77C-A8CA-4A5D-8F50-DBE77859E114}" srcOrd="12" destOrd="0" presId="urn:microsoft.com/office/officeart/2005/8/layout/radial6"/>
    <dgm:cxn modelId="{DF944EC5-8BC1-433F-9278-9CF2265E25E6}" type="presParOf" srcId="{DC1DB0B4-289F-473E-B2CB-3F8B6DDB8E1C}" destId="{BD6DFE85-049A-4FC0-8479-66C8C4B20A40}" srcOrd="13" destOrd="0" presId="urn:microsoft.com/office/officeart/2005/8/layout/radial6"/>
    <dgm:cxn modelId="{92398EC7-B856-43E8-ACBA-69CD43A7B648}" type="presParOf" srcId="{DC1DB0B4-289F-473E-B2CB-3F8B6DDB8E1C}" destId="{0CE03DDB-B12F-4492-B58C-6ECDAD37405B}" srcOrd="14" destOrd="0" presId="urn:microsoft.com/office/officeart/2005/8/layout/radial6"/>
    <dgm:cxn modelId="{EC4B9937-7DBF-482C-9A7F-F61204223779}" type="presParOf" srcId="{DC1DB0B4-289F-473E-B2CB-3F8B6DDB8E1C}" destId="{BAA2520D-4279-4FC2-A06B-B2F0870E6B75}" srcOrd="15" destOrd="0" presId="urn:microsoft.com/office/officeart/2005/8/layout/radial6"/>
    <dgm:cxn modelId="{247537D1-0B90-4F59-AD35-C01E8D5AE3C0}" type="presParOf" srcId="{DC1DB0B4-289F-473E-B2CB-3F8B6DDB8E1C}" destId="{6A0D05AA-0920-40BA-93B0-A0E02A764401}" srcOrd="16" destOrd="0" presId="urn:microsoft.com/office/officeart/2005/8/layout/radial6"/>
    <dgm:cxn modelId="{45D6C0D6-FD88-4DA9-ADE4-ABB2825FD6F0}" type="presParOf" srcId="{DC1DB0B4-289F-473E-B2CB-3F8B6DDB8E1C}" destId="{67D0C414-0144-4C8A-85CF-5682CCAD7B66}" srcOrd="17" destOrd="0" presId="urn:microsoft.com/office/officeart/2005/8/layout/radial6"/>
    <dgm:cxn modelId="{57907236-2BC6-4E6C-9DE6-9D58D18E47A7}" type="presParOf" srcId="{DC1DB0B4-289F-473E-B2CB-3F8B6DDB8E1C}" destId="{47E314BE-AD3C-4509-B9B1-AD9DF82BFC06}" srcOrd="18" destOrd="0" presId="urn:microsoft.com/office/officeart/2005/8/layout/radial6"/>
    <dgm:cxn modelId="{FA6B36E3-B8C3-4840-8E30-3F09EE40947F}" type="presParOf" srcId="{DC1DB0B4-289F-473E-B2CB-3F8B6DDB8E1C}" destId="{3DDA9B42-236F-4DC3-BF22-C4CC24DB8A8E}" srcOrd="19" destOrd="0" presId="urn:microsoft.com/office/officeart/2005/8/layout/radial6"/>
    <dgm:cxn modelId="{548B7ED0-4FDC-464B-813C-4DB39611D48B}" type="presParOf" srcId="{DC1DB0B4-289F-473E-B2CB-3F8B6DDB8E1C}" destId="{A977F1E4-7D44-4169-82EE-E387DC2CF6FF}" srcOrd="20" destOrd="0" presId="urn:microsoft.com/office/officeart/2005/8/layout/radial6"/>
    <dgm:cxn modelId="{1D4F0D64-ECCA-41A8-8AA6-D0ECC9B0A075}" type="presParOf" srcId="{DC1DB0B4-289F-473E-B2CB-3F8B6DDB8E1C}" destId="{08601DA5-C6B3-4394-94F3-42ED43B50ABA}" srcOrd="21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768ABC-2A23-4F28-AAFF-499B72E669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7E782177-2DC2-4484-99FF-5C7043469DA0}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Prepared </a:t>
          </a:r>
          <a:r>
            <a:rPr lang="en-US" b="1" dirty="0">
              <a:latin typeface="Roboto Light" panose="02000000000000000000" pitchFamily="2" charset="0"/>
              <a:ea typeface="Roboto Light" panose="02000000000000000000" pitchFamily="2" charset="0"/>
            </a:rPr>
            <a:t>cooperatively by three ministries</a:t>
          </a:r>
          <a:endParaRPr lang="et-EE" dirty="0"/>
        </a:p>
      </dgm:t>
    </dgm:pt>
    <dgm:pt modelId="{4EEDE97E-41FF-4786-AFBD-AE734E7E935D}" type="parTrans" cxnId="{7A315911-0032-411C-B603-479242AB6443}">
      <dgm:prSet/>
      <dgm:spPr/>
      <dgm:t>
        <a:bodyPr/>
        <a:lstStyle/>
        <a:p>
          <a:endParaRPr lang="et-EE"/>
        </a:p>
      </dgm:t>
    </dgm:pt>
    <dgm:pt modelId="{A346C7BC-9E09-4985-8EAC-2EB0EC8842B5}" type="sibTrans" cxnId="{7A315911-0032-411C-B603-479242AB6443}">
      <dgm:prSet/>
      <dgm:spPr/>
      <dgm:t>
        <a:bodyPr/>
        <a:lstStyle/>
        <a:p>
          <a:endParaRPr lang="et-EE"/>
        </a:p>
      </dgm:t>
    </dgm:pt>
    <dgm:pt modelId="{E8F9D9DF-D367-4C2E-BBE1-6BAB841460E3}">
      <dgm:prSet phldrT="[Tekst]"/>
      <dgm:spPr>
        <a:solidFill>
          <a:srgbClr val="002060"/>
        </a:solidFill>
      </dgm:spPr>
      <dgm:t>
        <a:bodyPr/>
        <a:lstStyle/>
        <a:p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Deals with four areas of activity</a:t>
          </a:r>
          <a:endParaRPr lang="et-EE" dirty="0">
            <a:latin typeface="Roboto Light" panose="02000000000000000000" pitchFamily="2" charset="0"/>
            <a:ea typeface="Roboto Light" panose="02000000000000000000" pitchFamily="2" charset="0"/>
          </a:endParaRPr>
        </a:p>
      </dgm:t>
    </dgm:pt>
    <dgm:pt modelId="{7EA2AE5F-068D-4C6A-8A89-A1E00501BEE6}" type="parTrans" cxnId="{4FD0597E-469B-4596-BBD3-7727F2E8ACF1}">
      <dgm:prSet/>
      <dgm:spPr/>
      <dgm:t>
        <a:bodyPr/>
        <a:lstStyle/>
        <a:p>
          <a:endParaRPr lang="et-EE"/>
        </a:p>
      </dgm:t>
    </dgm:pt>
    <dgm:pt modelId="{A49DD191-BE6F-486C-A9EC-545E272A0168}" type="sibTrans" cxnId="{4FD0597E-469B-4596-BBD3-7727F2E8ACF1}">
      <dgm:prSet/>
      <dgm:spPr/>
      <dgm:t>
        <a:bodyPr/>
        <a:lstStyle/>
        <a:p>
          <a:endParaRPr lang="et-EE"/>
        </a:p>
      </dgm:t>
    </dgm:pt>
    <dgm:pt modelId="{A7DA97DA-306D-4FF0-BA06-423AB43D1234}">
      <dgm:prSet phldrT="[Tekst]"/>
      <dgm:spPr/>
      <dgm:t>
        <a:bodyPr/>
        <a:lstStyle/>
        <a:p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Ministry of Culture</a:t>
          </a:r>
          <a:endParaRPr lang="et-EE" dirty="0"/>
        </a:p>
      </dgm:t>
    </dgm:pt>
    <dgm:pt modelId="{7D64DCCC-2041-47C8-8122-1A8E51F3B8AD}" type="parTrans" cxnId="{ED73EC39-9632-435B-869E-D4B5EF9DC62C}">
      <dgm:prSet/>
      <dgm:spPr/>
      <dgm:t>
        <a:bodyPr/>
        <a:lstStyle/>
        <a:p>
          <a:endParaRPr lang="et-EE"/>
        </a:p>
      </dgm:t>
    </dgm:pt>
    <dgm:pt modelId="{8C9667B5-9D3F-4B9A-B528-213C9D9B5C5A}" type="sibTrans" cxnId="{ED73EC39-9632-435B-869E-D4B5EF9DC62C}">
      <dgm:prSet/>
      <dgm:spPr/>
      <dgm:t>
        <a:bodyPr/>
        <a:lstStyle/>
        <a:p>
          <a:endParaRPr lang="et-EE"/>
        </a:p>
      </dgm:t>
    </dgm:pt>
    <dgm:pt modelId="{F612B649-C21B-494F-A526-0DFFA5768A6B}">
      <dgm:prSet phldrT="[Tekst]"/>
      <dgm:spPr/>
      <dgm:t>
        <a:bodyPr/>
        <a:lstStyle/>
        <a:p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Ministry of the Interior</a:t>
          </a:r>
          <a:endParaRPr lang="et-EE" dirty="0"/>
        </a:p>
      </dgm:t>
    </dgm:pt>
    <dgm:pt modelId="{1EFA177F-53AA-44F2-B8DC-F4CE9D924C38}" type="parTrans" cxnId="{2BBCA0E8-1DA4-473D-AC68-11421191CEF7}">
      <dgm:prSet/>
      <dgm:spPr/>
      <dgm:t>
        <a:bodyPr/>
        <a:lstStyle/>
        <a:p>
          <a:endParaRPr lang="et-EE"/>
        </a:p>
      </dgm:t>
    </dgm:pt>
    <dgm:pt modelId="{41069C5C-62D5-4FC7-AB43-E0A3DED3BE8E}" type="sibTrans" cxnId="{2BBCA0E8-1DA4-473D-AC68-11421191CEF7}">
      <dgm:prSet/>
      <dgm:spPr/>
      <dgm:t>
        <a:bodyPr/>
        <a:lstStyle/>
        <a:p>
          <a:endParaRPr lang="et-EE"/>
        </a:p>
      </dgm:t>
    </dgm:pt>
    <dgm:pt modelId="{D4C1B9E9-D809-43D0-91EE-F5F08C84F0A6}">
      <dgm:prSet phldrT="[Tekst]"/>
      <dgm:spPr/>
      <dgm:t>
        <a:bodyPr/>
        <a:lstStyle/>
        <a:p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Ministry of Foreign Affairs</a:t>
          </a:r>
          <a:endParaRPr lang="et-EE" dirty="0"/>
        </a:p>
      </dgm:t>
    </dgm:pt>
    <dgm:pt modelId="{18C2D548-2F11-4BFE-A16E-32A045669138}" type="parTrans" cxnId="{2853445E-D1FC-4442-984A-93FFBFE5F198}">
      <dgm:prSet/>
      <dgm:spPr/>
      <dgm:t>
        <a:bodyPr/>
        <a:lstStyle/>
        <a:p>
          <a:endParaRPr lang="et-EE"/>
        </a:p>
      </dgm:t>
    </dgm:pt>
    <dgm:pt modelId="{CC65CE91-D664-4C88-A821-7D4B3AF79365}" type="sibTrans" cxnId="{2853445E-D1FC-4442-984A-93FFBFE5F198}">
      <dgm:prSet/>
      <dgm:spPr/>
      <dgm:t>
        <a:bodyPr/>
        <a:lstStyle/>
        <a:p>
          <a:endParaRPr lang="et-EE"/>
        </a:p>
      </dgm:t>
    </dgm:pt>
    <dgm:pt modelId="{685ED910-CD6F-4744-BFFE-0305A6649A3A}">
      <dgm:prSet phldrT="[Tekst]"/>
      <dgm:spPr/>
      <dgm:t>
        <a:bodyPr/>
        <a:lstStyle/>
        <a:p>
          <a:r>
            <a:rPr lang="et-EE" dirty="0" err="1">
              <a:latin typeface="Roboto Light" panose="02000000000000000000" pitchFamily="2" charset="0"/>
              <a:ea typeface="Roboto Light" panose="02000000000000000000" pitchFamily="2" charset="0"/>
            </a:rPr>
            <a:t>Adaptation</a:t>
          </a:r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 and integration policy 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(</a:t>
          </a:r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n-US" dirty="0" err="1">
              <a:latin typeface="Roboto Light" panose="02000000000000000000" pitchFamily="2" charset="0"/>
              <a:ea typeface="Roboto Light" panose="02000000000000000000" pitchFamily="2" charset="0"/>
            </a:rPr>
            <a:t>MofC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  <a:endParaRPr lang="et-EE" dirty="0"/>
        </a:p>
      </dgm:t>
    </dgm:pt>
    <dgm:pt modelId="{6BEE253D-EED9-41D9-8D42-5C2D5B7D8A28}" type="parTrans" cxnId="{3C26E8FA-6412-4ACA-84AB-93C3DB7F77D2}">
      <dgm:prSet/>
      <dgm:spPr/>
      <dgm:t>
        <a:bodyPr/>
        <a:lstStyle/>
        <a:p>
          <a:endParaRPr lang="et-EE"/>
        </a:p>
      </dgm:t>
    </dgm:pt>
    <dgm:pt modelId="{53FA0849-DDA5-4F63-8327-4162E901AC6E}" type="sibTrans" cxnId="{3C26E8FA-6412-4ACA-84AB-93C3DB7F77D2}">
      <dgm:prSet/>
      <dgm:spPr/>
      <dgm:t>
        <a:bodyPr/>
        <a:lstStyle/>
        <a:p>
          <a:endParaRPr lang="et-EE"/>
        </a:p>
      </dgm:t>
    </dgm:pt>
    <dgm:pt modelId="{574CEF37-1293-4A90-A8A2-5392C339DD5B}">
      <dgm:prSet phldrT="[Tekst]"/>
      <dgm:spPr/>
      <dgm:t>
        <a:bodyPr/>
        <a:lstStyle/>
        <a:p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Civil society policy 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(</a:t>
          </a:r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n-US" dirty="0" err="1">
              <a:latin typeface="Roboto Light" panose="02000000000000000000" pitchFamily="2" charset="0"/>
              <a:ea typeface="Roboto Light" panose="02000000000000000000" pitchFamily="2" charset="0"/>
            </a:rPr>
            <a:t>MofI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  <a:endParaRPr lang="et-EE" dirty="0"/>
        </a:p>
      </dgm:t>
    </dgm:pt>
    <dgm:pt modelId="{EE5B4209-BC9F-4998-BD26-13D46BE5D303}" type="parTrans" cxnId="{16E0F2BF-1B84-4F6F-9CA9-197964C5C364}">
      <dgm:prSet/>
      <dgm:spPr/>
      <dgm:t>
        <a:bodyPr/>
        <a:lstStyle/>
        <a:p>
          <a:endParaRPr lang="et-EE"/>
        </a:p>
      </dgm:t>
    </dgm:pt>
    <dgm:pt modelId="{E0603222-1317-40C1-816A-AA8A3530E50F}" type="sibTrans" cxnId="{16E0F2BF-1B84-4F6F-9CA9-197964C5C364}">
      <dgm:prSet/>
      <dgm:spPr/>
      <dgm:t>
        <a:bodyPr/>
        <a:lstStyle/>
        <a:p>
          <a:endParaRPr lang="et-EE"/>
        </a:p>
      </dgm:t>
    </dgm:pt>
    <dgm:pt modelId="{846C7EC5-96AD-4CA5-B476-F3891FABD385}">
      <dgm:prSet phldrT="[Tekst]"/>
      <dgm:spPr/>
      <dgm:t>
        <a:bodyPr/>
        <a:lstStyle/>
        <a:p>
          <a:r>
            <a:rPr lang="et-EE" dirty="0" err="1">
              <a:latin typeface="Roboto Light" panose="02000000000000000000" pitchFamily="2" charset="0"/>
              <a:ea typeface="Roboto Light" panose="02000000000000000000" pitchFamily="2" charset="0"/>
            </a:rPr>
            <a:t>Population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t-EE" dirty="0" err="1">
              <a:latin typeface="Roboto Light" panose="02000000000000000000" pitchFamily="2" charset="0"/>
              <a:ea typeface="Roboto Light" panose="02000000000000000000" pitchFamily="2" charset="0"/>
            </a:rPr>
            <a:t>procedures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 (</a:t>
          </a:r>
          <a:r>
            <a:rPr lang="en-US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t-EE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MofI</a:t>
          </a:r>
          <a:r>
            <a:rPr lang="et-EE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  <a:endParaRPr lang="et-EE" dirty="0">
            <a:solidFill>
              <a:schemeClr val="tx1"/>
            </a:solidFill>
          </a:endParaRPr>
        </a:p>
      </dgm:t>
    </dgm:pt>
    <dgm:pt modelId="{1833F60E-82AF-4AF3-8482-C8F33F521BF9}" type="parTrans" cxnId="{E72A86FD-CDE0-4C20-9AD0-DFBDBD4B4B40}">
      <dgm:prSet/>
      <dgm:spPr/>
      <dgm:t>
        <a:bodyPr/>
        <a:lstStyle/>
        <a:p>
          <a:endParaRPr lang="et-EE"/>
        </a:p>
      </dgm:t>
    </dgm:pt>
    <dgm:pt modelId="{0313B1DD-372F-4569-A876-33B8A0831F5F}" type="sibTrans" cxnId="{E72A86FD-CDE0-4C20-9AD0-DFBDBD4B4B40}">
      <dgm:prSet/>
      <dgm:spPr/>
      <dgm:t>
        <a:bodyPr/>
        <a:lstStyle/>
        <a:p>
          <a:endParaRPr lang="et-EE"/>
        </a:p>
      </dgm:t>
    </dgm:pt>
    <dgm:pt modelId="{268E0C3B-704B-40D7-9665-D88566178804}">
      <dgm:prSet phldrT="[Tekst]"/>
      <dgm:spPr/>
      <dgm:t>
        <a:bodyPr/>
        <a:lstStyle/>
        <a:p>
          <a:r>
            <a:rPr lang="et-EE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Global</a:t>
          </a:r>
          <a:r>
            <a:rPr lang="et-EE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t-EE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Estonianness</a:t>
          </a:r>
          <a:r>
            <a:rPr lang="et-EE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(</a:t>
          </a:r>
          <a:r>
            <a:rPr lang="en-US" dirty="0"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n-US" dirty="0" err="1">
              <a:latin typeface="Roboto Light" panose="02000000000000000000" pitchFamily="2" charset="0"/>
              <a:ea typeface="Roboto Light" panose="02000000000000000000" pitchFamily="2" charset="0"/>
            </a:rPr>
            <a:t>MofFM</a:t>
          </a:r>
          <a:r>
            <a:rPr lang="et-EE" dirty="0"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</a:p>
      </dgm:t>
    </dgm:pt>
    <dgm:pt modelId="{199F4D51-5726-42C7-917F-820C2B117E98}" type="parTrans" cxnId="{3D0A19FF-B0E7-4908-B581-0E0A17AC47C7}">
      <dgm:prSet/>
      <dgm:spPr/>
      <dgm:t>
        <a:bodyPr/>
        <a:lstStyle/>
        <a:p>
          <a:endParaRPr lang="et-EE"/>
        </a:p>
      </dgm:t>
    </dgm:pt>
    <dgm:pt modelId="{112810F5-ADE0-4F93-A01C-F23C39E98FA6}" type="sibTrans" cxnId="{3D0A19FF-B0E7-4908-B581-0E0A17AC47C7}">
      <dgm:prSet/>
      <dgm:spPr/>
      <dgm:t>
        <a:bodyPr/>
        <a:lstStyle/>
        <a:p>
          <a:endParaRPr lang="et-EE"/>
        </a:p>
      </dgm:t>
    </dgm:pt>
    <dgm:pt modelId="{6ADFB37C-815E-4043-93E7-E2F0EBB573F4}">
      <dgm:prSet phldrT="[Tekst]"/>
      <dgm:spPr/>
      <dgm:t>
        <a:bodyPr/>
        <a:lstStyle/>
        <a:p>
          <a:endParaRPr lang="et-EE" dirty="0"/>
        </a:p>
      </dgm:t>
    </dgm:pt>
    <dgm:pt modelId="{F9274698-C347-4A29-BB31-7E96DD4237C3}" type="parTrans" cxnId="{6B41EEA0-1D18-4D9C-A1EE-6C93E70F93B2}">
      <dgm:prSet/>
      <dgm:spPr/>
      <dgm:t>
        <a:bodyPr/>
        <a:lstStyle/>
        <a:p>
          <a:endParaRPr lang="et-EE"/>
        </a:p>
      </dgm:t>
    </dgm:pt>
    <dgm:pt modelId="{62A23D29-06BE-4B3F-A516-38456637786D}" type="sibTrans" cxnId="{6B41EEA0-1D18-4D9C-A1EE-6C93E70F93B2}">
      <dgm:prSet/>
      <dgm:spPr/>
      <dgm:t>
        <a:bodyPr/>
        <a:lstStyle/>
        <a:p>
          <a:endParaRPr lang="et-EE"/>
        </a:p>
      </dgm:t>
    </dgm:pt>
    <dgm:pt modelId="{89A366F4-56B4-4FD0-A756-FDA154E2B557}">
      <dgm:prSet phldrT="[Tekst]"/>
      <dgm:spPr/>
      <dgm:t>
        <a:bodyPr/>
        <a:lstStyle/>
        <a:p>
          <a:endParaRPr lang="et-EE" dirty="0"/>
        </a:p>
      </dgm:t>
    </dgm:pt>
    <dgm:pt modelId="{3788AE3C-7489-448F-8E88-A5F26C957949}" type="parTrans" cxnId="{24AE376A-C942-4252-886B-D2B7B9C3B48D}">
      <dgm:prSet/>
      <dgm:spPr/>
      <dgm:t>
        <a:bodyPr/>
        <a:lstStyle/>
        <a:p>
          <a:endParaRPr lang="et-EE"/>
        </a:p>
      </dgm:t>
    </dgm:pt>
    <dgm:pt modelId="{A7144501-CCC5-4466-93EC-930B209A5B5A}" type="sibTrans" cxnId="{24AE376A-C942-4252-886B-D2B7B9C3B48D}">
      <dgm:prSet/>
      <dgm:spPr/>
      <dgm:t>
        <a:bodyPr/>
        <a:lstStyle/>
        <a:p>
          <a:endParaRPr lang="et-EE"/>
        </a:p>
      </dgm:t>
    </dgm:pt>
    <dgm:pt modelId="{3D4BD6EB-CF2A-485A-9420-CB380D2D0F85}" type="pres">
      <dgm:prSet presAssocID="{7D768ABC-2A23-4F28-AAFF-499B72E669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t-EE"/>
        </a:p>
      </dgm:t>
    </dgm:pt>
    <dgm:pt modelId="{A0085A67-76C1-44B3-BD7C-42AE6219636E}" type="pres">
      <dgm:prSet presAssocID="{7E782177-2DC2-4484-99FF-5C7043469DA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89C706BB-D3B0-4787-A5C8-F4DB3BCDE7E6}" type="pres">
      <dgm:prSet presAssocID="{7E782177-2DC2-4484-99FF-5C7043469DA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C627D0D0-D975-49E5-A0F5-51C3037BD337}" type="pres">
      <dgm:prSet presAssocID="{E8F9D9DF-D367-4C2E-BBE1-6BAB841460E3}" presName="parentText" presStyleLbl="node1" presStyleIdx="1" presStyleCnt="2" custLinFactNeighborY="25424">
        <dgm:presLayoutVars>
          <dgm:chMax val="0"/>
          <dgm:bulletEnabled val="1"/>
        </dgm:presLayoutVars>
      </dgm:prSet>
      <dgm:spPr/>
      <dgm:t>
        <a:bodyPr/>
        <a:lstStyle/>
        <a:p>
          <a:endParaRPr lang="et-EE"/>
        </a:p>
      </dgm:t>
    </dgm:pt>
    <dgm:pt modelId="{DC8872E9-7B25-4DCF-90B7-A12331D7BBEE}" type="pres">
      <dgm:prSet presAssocID="{E8F9D9DF-D367-4C2E-BBE1-6BAB841460E3}" presName="childText" presStyleLbl="revTx" presStyleIdx="1" presStyleCnt="2" custLinFactNeighborY="70929">
        <dgm:presLayoutVars>
          <dgm:bulletEnabled val="1"/>
        </dgm:presLayoutVars>
      </dgm:prSet>
      <dgm:spPr/>
      <dgm:t>
        <a:bodyPr/>
        <a:lstStyle/>
        <a:p>
          <a:endParaRPr lang="et-EE"/>
        </a:p>
      </dgm:t>
    </dgm:pt>
  </dgm:ptLst>
  <dgm:cxnLst>
    <dgm:cxn modelId="{75DECD1C-81B6-4F9D-8EF4-88FE6F1392AE}" type="presOf" srcId="{846C7EC5-96AD-4CA5-B476-F3891FABD385}" destId="{DC8872E9-7B25-4DCF-90B7-A12331D7BBEE}" srcOrd="0" destOrd="4" presId="urn:microsoft.com/office/officeart/2005/8/layout/vList2"/>
    <dgm:cxn modelId="{8EA5835E-F1DB-45AA-A1B9-A012C700329D}" type="presOf" srcId="{E8F9D9DF-D367-4C2E-BBE1-6BAB841460E3}" destId="{C627D0D0-D975-49E5-A0F5-51C3037BD337}" srcOrd="0" destOrd="0" presId="urn:microsoft.com/office/officeart/2005/8/layout/vList2"/>
    <dgm:cxn modelId="{F33A04DA-4355-4FF0-B40F-B06B50BC31E1}" type="presOf" srcId="{D4C1B9E9-D809-43D0-91EE-F5F08C84F0A6}" destId="{89C706BB-D3B0-4787-A5C8-F4DB3BCDE7E6}" srcOrd="0" destOrd="2" presId="urn:microsoft.com/office/officeart/2005/8/layout/vList2"/>
    <dgm:cxn modelId="{76AC2828-4860-40B8-91E2-AB70078161F9}" type="presOf" srcId="{7D768ABC-2A23-4F28-AAFF-499B72E669C4}" destId="{3D4BD6EB-CF2A-485A-9420-CB380D2D0F85}" srcOrd="0" destOrd="0" presId="urn:microsoft.com/office/officeart/2005/8/layout/vList2"/>
    <dgm:cxn modelId="{7A315911-0032-411C-B603-479242AB6443}" srcId="{7D768ABC-2A23-4F28-AAFF-499B72E669C4}" destId="{7E782177-2DC2-4484-99FF-5C7043469DA0}" srcOrd="0" destOrd="0" parTransId="{4EEDE97E-41FF-4786-AFBD-AE734E7E935D}" sibTransId="{A346C7BC-9E09-4985-8EAC-2EB0EC8842B5}"/>
    <dgm:cxn modelId="{2853445E-D1FC-4442-984A-93FFBFE5F198}" srcId="{7E782177-2DC2-4484-99FF-5C7043469DA0}" destId="{D4C1B9E9-D809-43D0-91EE-F5F08C84F0A6}" srcOrd="2" destOrd="0" parTransId="{18C2D548-2F11-4BFE-A16E-32A045669138}" sibTransId="{CC65CE91-D664-4C88-A821-7D4B3AF79365}"/>
    <dgm:cxn modelId="{0FA98BFB-BA1C-400A-8113-3C6151CC6CC9}" type="presOf" srcId="{89A366F4-56B4-4FD0-A756-FDA154E2B557}" destId="{DC8872E9-7B25-4DCF-90B7-A12331D7BBEE}" srcOrd="0" destOrd="1" presId="urn:microsoft.com/office/officeart/2005/8/layout/vList2"/>
    <dgm:cxn modelId="{3D0A19FF-B0E7-4908-B581-0E0A17AC47C7}" srcId="{E8F9D9DF-D367-4C2E-BBE1-6BAB841460E3}" destId="{268E0C3B-704B-40D7-9665-D88566178804}" srcOrd="5" destOrd="0" parTransId="{199F4D51-5726-42C7-917F-820C2B117E98}" sibTransId="{112810F5-ADE0-4F93-A01C-F23C39E98FA6}"/>
    <dgm:cxn modelId="{24AE376A-C942-4252-886B-D2B7B9C3B48D}" srcId="{E8F9D9DF-D367-4C2E-BBE1-6BAB841460E3}" destId="{89A366F4-56B4-4FD0-A756-FDA154E2B557}" srcOrd="1" destOrd="0" parTransId="{3788AE3C-7489-448F-8E88-A5F26C957949}" sibTransId="{A7144501-CCC5-4466-93EC-930B209A5B5A}"/>
    <dgm:cxn modelId="{CC2C8A1D-9356-49CA-901C-C7E1D4FA95BC}" type="presOf" srcId="{6ADFB37C-815E-4043-93E7-E2F0EBB573F4}" destId="{DC8872E9-7B25-4DCF-90B7-A12331D7BBEE}" srcOrd="0" destOrd="0" presId="urn:microsoft.com/office/officeart/2005/8/layout/vList2"/>
    <dgm:cxn modelId="{3C26E8FA-6412-4ACA-84AB-93C3DB7F77D2}" srcId="{E8F9D9DF-D367-4C2E-BBE1-6BAB841460E3}" destId="{685ED910-CD6F-4744-BFFE-0305A6649A3A}" srcOrd="2" destOrd="0" parTransId="{6BEE253D-EED9-41D9-8D42-5C2D5B7D8A28}" sibTransId="{53FA0849-DDA5-4F63-8327-4162E901AC6E}"/>
    <dgm:cxn modelId="{23485FC8-84EF-4FAB-B462-A8731860B59F}" type="presOf" srcId="{574CEF37-1293-4A90-A8A2-5392C339DD5B}" destId="{DC8872E9-7B25-4DCF-90B7-A12331D7BBEE}" srcOrd="0" destOrd="3" presId="urn:microsoft.com/office/officeart/2005/8/layout/vList2"/>
    <dgm:cxn modelId="{9256E159-E556-43BC-A838-3F5828EEF108}" type="presOf" srcId="{7E782177-2DC2-4484-99FF-5C7043469DA0}" destId="{A0085A67-76C1-44B3-BD7C-42AE6219636E}" srcOrd="0" destOrd="0" presId="urn:microsoft.com/office/officeart/2005/8/layout/vList2"/>
    <dgm:cxn modelId="{4FD0597E-469B-4596-BBD3-7727F2E8ACF1}" srcId="{7D768ABC-2A23-4F28-AAFF-499B72E669C4}" destId="{E8F9D9DF-D367-4C2E-BBE1-6BAB841460E3}" srcOrd="1" destOrd="0" parTransId="{7EA2AE5F-068D-4C6A-8A89-A1E00501BEE6}" sibTransId="{A49DD191-BE6F-486C-A9EC-545E272A0168}"/>
    <dgm:cxn modelId="{2BBCA0E8-1DA4-473D-AC68-11421191CEF7}" srcId="{7E782177-2DC2-4484-99FF-5C7043469DA0}" destId="{F612B649-C21B-494F-A526-0DFFA5768A6B}" srcOrd="1" destOrd="0" parTransId="{1EFA177F-53AA-44F2-B8DC-F4CE9D924C38}" sibTransId="{41069C5C-62D5-4FC7-AB43-E0A3DED3BE8E}"/>
    <dgm:cxn modelId="{2DBD1208-A274-4B7F-A37B-0CB735247903}" type="presOf" srcId="{268E0C3B-704B-40D7-9665-D88566178804}" destId="{DC8872E9-7B25-4DCF-90B7-A12331D7BBEE}" srcOrd="0" destOrd="5" presId="urn:microsoft.com/office/officeart/2005/8/layout/vList2"/>
    <dgm:cxn modelId="{E72A86FD-CDE0-4C20-9AD0-DFBDBD4B4B40}" srcId="{E8F9D9DF-D367-4C2E-BBE1-6BAB841460E3}" destId="{846C7EC5-96AD-4CA5-B476-F3891FABD385}" srcOrd="4" destOrd="0" parTransId="{1833F60E-82AF-4AF3-8482-C8F33F521BF9}" sibTransId="{0313B1DD-372F-4569-A876-33B8A0831F5F}"/>
    <dgm:cxn modelId="{5191624B-066E-4F6E-9DF5-06614DE63C71}" type="presOf" srcId="{A7DA97DA-306D-4FF0-BA06-423AB43D1234}" destId="{89C706BB-D3B0-4787-A5C8-F4DB3BCDE7E6}" srcOrd="0" destOrd="0" presId="urn:microsoft.com/office/officeart/2005/8/layout/vList2"/>
    <dgm:cxn modelId="{48D3D695-A9F4-4A1D-9C1F-330CD32295F4}" type="presOf" srcId="{F612B649-C21B-494F-A526-0DFFA5768A6B}" destId="{89C706BB-D3B0-4787-A5C8-F4DB3BCDE7E6}" srcOrd="0" destOrd="1" presId="urn:microsoft.com/office/officeart/2005/8/layout/vList2"/>
    <dgm:cxn modelId="{6B41EEA0-1D18-4D9C-A1EE-6C93E70F93B2}" srcId="{E8F9D9DF-D367-4C2E-BBE1-6BAB841460E3}" destId="{6ADFB37C-815E-4043-93E7-E2F0EBB573F4}" srcOrd="0" destOrd="0" parTransId="{F9274698-C347-4A29-BB31-7E96DD4237C3}" sibTransId="{62A23D29-06BE-4B3F-A516-38456637786D}"/>
    <dgm:cxn modelId="{C3414565-A9C8-478F-BE4F-FBA69C24F9CD}" type="presOf" srcId="{685ED910-CD6F-4744-BFFE-0305A6649A3A}" destId="{DC8872E9-7B25-4DCF-90B7-A12331D7BBEE}" srcOrd="0" destOrd="2" presId="urn:microsoft.com/office/officeart/2005/8/layout/vList2"/>
    <dgm:cxn modelId="{16E0F2BF-1B84-4F6F-9CA9-197964C5C364}" srcId="{E8F9D9DF-D367-4C2E-BBE1-6BAB841460E3}" destId="{574CEF37-1293-4A90-A8A2-5392C339DD5B}" srcOrd="3" destOrd="0" parTransId="{EE5B4209-BC9F-4998-BD26-13D46BE5D303}" sibTransId="{E0603222-1317-40C1-816A-AA8A3530E50F}"/>
    <dgm:cxn modelId="{ED73EC39-9632-435B-869E-D4B5EF9DC62C}" srcId="{7E782177-2DC2-4484-99FF-5C7043469DA0}" destId="{A7DA97DA-306D-4FF0-BA06-423AB43D1234}" srcOrd="0" destOrd="0" parTransId="{7D64DCCC-2041-47C8-8122-1A8E51F3B8AD}" sibTransId="{8C9667B5-9D3F-4B9A-B528-213C9D9B5C5A}"/>
    <dgm:cxn modelId="{2EB08BBD-19B6-43CE-A70E-28874DA984D0}" type="presParOf" srcId="{3D4BD6EB-CF2A-485A-9420-CB380D2D0F85}" destId="{A0085A67-76C1-44B3-BD7C-42AE6219636E}" srcOrd="0" destOrd="0" presId="urn:microsoft.com/office/officeart/2005/8/layout/vList2"/>
    <dgm:cxn modelId="{6B1408D3-3AD6-41C6-A0B8-D944D6A00906}" type="presParOf" srcId="{3D4BD6EB-CF2A-485A-9420-CB380D2D0F85}" destId="{89C706BB-D3B0-4787-A5C8-F4DB3BCDE7E6}" srcOrd="1" destOrd="0" presId="urn:microsoft.com/office/officeart/2005/8/layout/vList2"/>
    <dgm:cxn modelId="{E64BA496-B75E-44FB-AC83-530A41230BB7}" type="presParOf" srcId="{3D4BD6EB-CF2A-485A-9420-CB380D2D0F85}" destId="{C627D0D0-D975-49E5-A0F5-51C3037BD337}" srcOrd="2" destOrd="0" presId="urn:microsoft.com/office/officeart/2005/8/layout/vList2"/>
    <dgm:cxn modelId="{98792781-9168-4579-90E2-1346E70A9B6A}" type="presParOf" srcId="{3D4BD6EB-CF2A-485A-9420-CB380D2D0F85}" destId="{DC8872E9-7B25-4DCF-90B7-A12331D7BB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01DA5-C6B3-4394-94F3-42ED43B50ABA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13114286"/>
            <a:gd name="adj2" fmla="val 16200000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314BE-AD3C-4509-B9B1-AD9DF82BFC06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10028571"/>
            <a:gd name="adj2" fmla="val 13114286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A2520D-4279-4FC2-A06B-B2F0870E6B75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6942857"/>
            <a:gd name="adj2" fmla="val 10028571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5EF77C-A8CA-4A5D-8F50-DBE77859E114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3857143"/>
            <a:gd name="adj2" fmla="val 6942857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981A5-1D24-40FF-8890-627D07DE2F93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771429"/>
            <a:gd name="adj2" fmla="val 3857143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97BC61-DC3B-4F50-AAAA-11FF92EB61C8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19285714"/>
            <a:gd name="adj2" fmla="val 771429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CA7FE-6592-412A-B535-EFB1758ACE45}">
      <dsp:nvSpPr>
        <dsp:cNvPr id="0" name=""/>
        <dsp:cNvSpPr/>
      </dsp:nvSpPr>
      <dsp:spPr>
        <a:xfrm>
          <a:off x="2205312" y="468145"/>
          <a:ext cx="3709636" cy="3709636"/>
        </a:xfrm>
        <a:prstGeom prst="blockArc">
          <a:avLst>
            <a:gd name="adj1" fmla="val 16200000"/>
            <a:gd name="adj2" fmla="val 19285714"/>
            <a:gd name="adj3" fmla="val 390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9983BD-C016-4B41-A8CC-FD3A6A04F385}">
      <dsp:nvSpPr>
        <dsp:cNvPr id="0" name=""/>
        <dsp:cNvSpPr/>
      </dsp:nvSpPr>
      <dsp:spPr>
        <a:xfrm>
          <a:off x="3278568" y="1520295"/>
          <a:ext cx="1563123" cy="16053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600" b="1" kern="1200" dirty="0" err="1" smtClean="0">
              <a:solidFill>
                <a:schemeClr val="tx1"/>
              </a:solidFill>
            </a:rPr>
            <a:t>Ministry</a:t>
          </a:r>
          <a:r>
            <a:rPr lang="et-EE" sz="1600" b="1" kern="1200" dirty="0" smtClean="0">
              <a:solidFill>
                <a:schemeClr val="tx1"/>
              </a:solidFill>
            </a:rPr>
            <a:t> of </a:t>
          </a:r>
          <a:r>
            <a:rPr lang="et-EE" sz="1600" b="1" kern="1200" dirty="0" err="1" smtClean="0">
              <a:solidFill>
                <a:schemeClr val="tx1"/>
              </a:solidFill>
            </a:rPr>
            <a:t>Culture</a:t>
          </a:r>
          <a:endParaRPr lang="et-EE" sz="1600" b="1" kern="1200" dirty="0" smtClean="0">
            <a:solidFill>
              <a:schemeClr val="tx1"/>
            </a:solidFill>
          </a:endParaRPr>
        </a:p>
      </dsp:txBody>
      <dsp:txXfrm>
        <a:off x="3507482" y="1755391"/>
        <a:ext cx="1105295" cy="1135145"/>
      </dsp:txXfrm>
    </dsp:sp>
    <dsp:sp modelId="{ACACC643-F6BF-44D6-B83B-3933ACD1E610}">
      <dsp:nvSpPr>
        <dsp:cNvPr id="0" name=""/>
        <dsp:cNvSpPr/>
      </dsp:nvSpPr>
      <dsp:spPr>
        <a:xfrm>
          <a:off x="3557074" y="1309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Ministry</a:t>
          </a:r>
          <a:r>
            <a:rPr lang="et-EE" sz="1200" kern="1200" dirty="0" smtClean="0"/>
            <a:t> of </a:t>
          </a:r>
          <a:r>
            <a:rPr lang="et-EE" sz="1200" kern="1200" dirty="0" err="1" smtClean="0"/>
            <a:t>Social</a:t>
          </a:r>
          <a:r>
            <a:rPr lang="et-EE" sz="1200" kern="1200" dirty="0" smtClean="0"/>
            <a:t> </a:t>
          </a:r>
          <a:r>
            <a:rPr lang="et-EE" sz="1200" kern="1200" dirty="0" err="1" smtClean="0"/>
            <a:t>Affairs</a:t>
          </a:r>
          <a:r>
            <a:rPr lang="et-EE" sz="1200" kern="1200" dirty="0" smtClean="0"/>
            <a:t> </a:t>
          </a:r>
          <a:endParaRPr lang="et-EE" sz="1200" kern="1200" dirty="0"/>
        </a:p>
      </dsp:txBody>
      <dsp:txXfrm>
        <a:off x="3704416" y="148651"/>
        <a:ext cx="711427" cy="711427"/>
      </dsp:txXfrm>
    </dsp:sp>
    <dsp:sp modelId="{C3F37D62-90DC-4FD0-A13E-E16067875255}">
      <dsp:nvSpPr>
        <dsp:cNvPr id="0" name=""/>
        <dsp:cNvSpPr/>
      </dsp:nvSpPr>
      <dsp:spPr>
        <a:xfrm>
          <a:off x="4978912" y="686030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Ministry</a:t>
          </a:r>
          <a:r>
            <a:rPr lang="et-EE" sz="1200" kern="1200" dirty="0" smtClean="0"/>
            <a:t> </a:t>
          </a:r>
          <a:r>
            <a:rPr lang="et-EE" sz="1200" kern="1200" dirty="0" err="1" smtClean="0"/>
            <a:t>of</a:t>
          </a:r>
          <a:r>
            <a:rPr lang="et-EE" sz="1200" kern="1200" dirty="0" smtClean="0"/>
            <a:t> </a:t>
          </a:r>
          <a:r>
            <a:rPr lang="et-EE" sz="1200" kern="1200" dirty="0" err="1" smtClean="0"/>
            <a:t>Education</a:t>
          </a:r>
          <a:r>
            <a:rPr lang="et-EE" sz="1200" kern="1200" dirty="0" smtClean="0"/>
            <a:t> and Research</a:t>
          </a:r>
          <a:endParaRPr lang="et-EE" sz="1200" kern="1200" dirty="0"/>
        </a:p>
      </dsp:txBody>
      <dsp:txXfrm>
        <a:off x="5126254" y="833372"/>
        <a:ext cx="711427" cy="711427"/>
      </dsp:txXfrm>
    </dsp:sp>
    <dsp:sp modelId="{6D51BF8D-B604-4BB4-BD02-BF431211D699}">
      <dsp:nvSpPr>
        <dsp:cNvPr id="0" name=""/>
        <dsp:cNvSpPr/>
      </dsp:nvSpPr>
      <dsp:spPr>
        <a:xfrm>
          <a:off x="5330076" y="2224584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Ministry</a:t>
          </a:r>
          <a:r>
            <a:rPr lang="et-EE" sz="1200" kern="1200" dirty="0" smtClean="0"/>
            <a:t> of the </a:t>
          </a:r>
          <a:r>
            <a:rPr lang="et-EE" sz="1200" kern="1200" dirty="0" err="1" smtClean="0"/>
            <a:t>Interior</a:t>
          </a:r>
          <a:endParaRPr lang="et-EE" sz="1200" kern="1200" dirty="0"/>
        </a:p>
      </dsp:txBody>
      <dsp:txXfrm>
        <a:off x="5477418" y="2371926"/>
        <a:ext cx="711427" cy="711427"/>
      </dsp:txXfrm>
    </dsp:sp>
    <dsp:sp modelId="{486BC20B-A4B3-4CCB-A03F-8190A4FA8746}">
      <dsp:nvSpPr>
        <dsp:cNvPr id="0" name=""/>
        <dsp:cNvSpPr/>
      </dsp:nvSpPr>
      <dsp:spPr>
        <a:xfrm>
          <a:off x="4346134" y="3458408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Ministry</a:t>
          </a:r>
          <a:r>
            <a:rPr lang="et-EE" sz="1200" kern="1200" dirty="0" smtClean="0"/>
            <a:t> of </a:t>
          </a:r>
          <a:r>
            <a:rPr lang="et-EE" sz="1200" kern="1200" dirty="0" err="1" smtClean="0"/>
            <a:t>Justice</a:t>
          </a:r>
          <a:endParaRPr lang="et-EE" sz="1200" kern="1200" dirty="0"/>
        </a:p>
      </dsp:txBody>
      <dsp:txXfrm>
        <a:off x="4493476" y="3605750"/>
        <a:ext cx="711427" cy="711427"/>
      </dsp:txXfrm>
    </dsp:sp>
    <dsp:sp modelId="{BD6DFE85-049A-4FC0-8479-66C8C4B20A40}">
      <dsp:nvSpPr>
        <dsp:cNvPr id="0" name=""/>
        <dsp:cNvSpPr/>
      </dsp:nvSpPr>
      <dsp:spPr>
        <a:xfrm>
          <a:off x="2768014" y="3458408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Integra-tion</a:t>
          </a:r>
          <a:r>
            <a:rPr lang="et-EE" sz="1200" kern="1200" dirty="0" smtClean="0"/>
            <a:t> </a:t>
          </a:r>
          <a:r>
            <a:rPr lang="et-EE" sz="1200" kern="1200" dirty="0" err="1" smtClean="0"/>
            <a:t>Fondation</a:t>
          </a:r>
          <a:endParaRPr lang="et-EE" sz="1200" kern="1200" dirty="0"/>
        </a:p>
      </dsp:txBody>
      <dsp:txXfrm>
        <a:off x="2915356" y="3605750"/>
        <a:ext cx="711427" cy="711427"/>
      </dsp:txXfrm>
    </dsp:sp>
    <dsp:sp modelId="{6A0D05AA-0920-40BA-93B0-A0E02A764401}">
      <dsp:nvSpPr>
        <dsp:cNvPr id="0" name=""/>
        <dsp:cNvSpPr/>
      </dsp:nvSpPr>
      <dsp:spPr>
        <a:xfrm>
          <a:off x="1784072" y="2224584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Local</a:t>
          </a:r>
          <a:r>
            <a:rPr lang="et-EE" sz="1200" kern="1200" dirty="0" smtClean="0"/>
            <a:t> </a:t>
          </a:r>
          <a:r>
            <a:rPr lang="et-EE" sz="1200" kern="1200" dirty="0" err="1" smtClean="0"/>
            <a:t>Govenr-ments</a:t>
          </a:r>
          <a:endParaRPr lang="et-EE" sz="1200" kern="1200" dirty="0"/>
        </a:p>
      </dsp:txBody>
      <dsp:txXfrm>
        <a:off x="1931414" y="2371926"/>
        <a:ext cx="711427" cy="711427"/>
      </dsp:txXfrm>
    </dsp:sp>
    <dsp:sp modelId="{3DDA9B42-236F-4DC3-BF22-C4CC24DB8A8E}">
      <dsp:nvSpPr>
        <dsp:cNvPr id="0" name=""/>
        <dsp:cNvSpPr/>
      </dsp:nvSpPr>
      <dsp:spPr>
        <a:xfrm>
          <a:off x="2135237" y="686030"/>
          <a:ext cx="1006111" cy="10061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t-EE" sz="1200" kern="1200" dirty="0" err="1" smtClean="0"/>
            <a:t>Social</a:t>
          </a:r>
          <a:r>
            <a:rPr lang="et-EE" sz="1200" kern="1200" baseline="0" dirty="0" smtClean="0"/>
            <a:t> </a:t>
          </a:r>
          <a:r>
            <a:rPr lang="et-EE" sz="1200" kern="1200" baseline="0" dirty="0" err="1" smtClean="0"/>
            <a:t>partners</a:t>
          </a:r>
          <a:endParaRPr lang="et-EE" sz="1200" kern="1200" dirty="0"/>
        </a:p>
      </dsp:txBody>
      <dsp:txXfrm>
        <a:off x="2282579" y="833372"/>
        <a:ext cx="711427" cy="7114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85A67-76C1-44B3-BD7C-42AE6219636E}">
      <dsp:nvSpPr>
        <dsp:cNvPr id="0" name=""/>
        <dsp:cNvSpPr/>
      </dsp:nvSpPr>
      <dsp:spPr>
        <a:xfrm>
          <a:off x="0" y="66849"/>
          <a:ext cx="6096000" cy="55341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Roboto Light" panose="02000000000000000000" pitchFamily="2" charset="0"/>
              <a:ea typeface="Roboto Light" panose="02000000000000000000" pitchFamily="2" charset="0"/>
            </a:rPr>
            <a:t>Prepared </a:t>
          </a:r>
          <a:r>
            <a:rPr lang="en-US" sz="2200" b="1" kern="1200" dirty="0">
              <a:latin typeface="Roboto Light" panose="02000000000000000000" pitchFamily="2" charset="0"/>
              <a:ea typeface="Roboto Light" panose="02000000000000000000" pitchFamily="2" charset="0"/>
            </a:rPr>
            <a:t>cooperatively by three ministries</a:t>
          </a:r>
          <a:endParaRPr lang="et-EE" sz="2200" kern="1200" dirty="0"/>
        </a:p>
      </dsp:txBody>
      <dsp:txXfrm>
        <a:off x="27015" y="93864"/>
        <a:ext cx="6041970" cy="499380"/>
      </dsp:txXfrm>
    </dsp:sp>
    <dsp:sp modelId="{89C706BB-D3B0-4787-A5C8-F4DB3BCDE7E6}">
      <dsp:nvSpPr>
        <dsp:cNvPr id="0" name=""/>
        <dsp:cNvSpPr/>
      </dsp:nvSpPr>
      <dsp:spPr>
        <a:xfrm>
          <a:off x="0" y="620259"/>
          <a:ext cx="6096000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Ministry of Culture</a:t>
          </a:r>
          <a:endParaRPr lang="et-E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Ministry of the Interior</a:t>
          </a:r>
          <a:endParaRPr lang="et-E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Ministry of Foreign Affairs</a:t>
          </a:r>
          <a:endParaRPr lang="et-EE" sz="1700" kern="1200" dirty="0"/>
        </a:p>
      </dsp:txBody>
      <dsp:txXfrm>
        <a:off x="0" y="620259"/>
        <a:ext cx="6096000" cy="956340"/>
      </dsp:txXfrm>
    </dsp:sp>
    <dsp:sp modelId="{C627D0D0-D975-49E5-A0F5-51C3037BD337}">
      <dsp:nvSpPr>
        <dsp:cNvPr id="0" name=""/>
        <dsp:cNvSpPr/>
      </dsp:nvSpPr>
      <dsp:spPr>
        <a:xfrm>
          <a:off x="0" y="2051301"/>
          <a:ext cx="6096000" cy="553410"/>
        </a:xfrm>
        <a:prstGeom prst="round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>
              <a:latin typeface="Roboto Light" panose="02000000000000000000" pitchFamily="2" charset="0"/>
              <a:ea typeface="Roboto Light" panose="02000000000000000000" pitchFamily="2" charset="0"/>
            </a:rPr>
            <a:t>Deals with four areas of activity</a:t>
          </a:r>
          <a:endParaRPr lang="et-EE" sz="2200" kern="1200" dirty="0">
            <a:latin typeface="Roboto Light" panose="02000000000000000000" pitchFamily="2" charset="0"/>
            <a:ea typeface="Roboto Light" panose="02000000000000000000" pitchFamily="2" charset="0"/>
          </a:endParaRPr>
        </a:p>
      </dsp:txBody>
      <dsp:txXfrm>
        <a:off x="27015" y="2078316"/>
        <a:ext cx="6041970" cy="499380"/>
      </dsp:txXfrm>
    </dsp:sp>
    <dsp:sp modelId="{DC8872E9-7B25-4DCF-90B7-A12331D7BBEE}">
      <dsp:nvSpPr>
        <dsp:cNvPr id="0" name=""/>
        <dsp:cNvSpPr/>
      </dsp:nvSpPr>
      <dsp:spPr>
        <a:xfrm>
          <a:off x="0" y="2196859"/>
          <a:ext cx="6096000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t-E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t-E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700" kern="1200" dirty="0" err="1">
              <a:latin typeface="Roboto Light" panose="02000000000000000000" pitchFamily="2" charset="0"/>
              <a:ea typeface="Roboto Light" panose="02000000000000000000" pitchFamily="2" charset="0"/>
            </a:rPr>
            <a:t>Adaptation</a:t>
          </a: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 and integration policy 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(</a:t>
          </a: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n-US" sz="1700" kern="1200" dirty="0" err="1">
              <a:latin typeface="Roboto Light" panose="02000000000000000000" pitchFamily="2" charset="0"/>
              <a:ea typeface="Roboto Light" panose="02000000000000000000" pitchFamily="2" charset="0"/>
            </a:rPr>
            <a:t>MofC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  <a:endParaRPr lang="et-E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Civil society policy 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(</a:t>
          </a: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n-US" sz="1700" kern="1200" dirty="0" err="1">
              <a:latin typeface="Roboto Light" panose="02000000000000000000" pitchFamily="2" charset="0"/>
              <a:ea typeface="Roboto Light" panose="02000000000000000000" pitchFamily="2" charset="0"/>
            </a:rPr>
            <a:t>MofI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  <a:endParaRPr lang="et-E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700" kern="1200" dirty="0" err="1">
              <a:latin typeface="Roboto Light" panose="02000000000000000000" pitchFamily="2" charset="0"/>
              <a:ea typeface="Roboto Light" panose="02000000000000000000" pitchFamily="2" charset="0"/>
            </a:rPr>
            <a:t>Population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t-EE" sz="1700" kern="1200" dirty="0" err="1">
              <a:latin typeface="Roboto Light" panose="02000000000000000000" pitchFamily="2" charset="0"/>
              <a:ea typeface="Roboto Light" panose="02000000000000000000" pitchFamily="2" charset="0"/>
            </a:rPr>
            <a:t>procedures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 (</a:t>
          </a:r>
          <a:r>
            <a:rPr lang="en-US" sz="170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sz="170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t-EE" sz="1700" kern="12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MofI</a:t>
          </a:r>
          <a:r>
            <a:rPr lang="et-EE" sz="170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  <a:endParaRPr lang="et-EE" sz="1700" kern="1200" dirty="0">
            <a:solidFill>
              <a:schemeClr val="tx1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t-EE" sz="1700" kern="12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Global</a:t>
          </a:r>
          <a:r>
            <a:rPr lang="et-EE" sz="170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t-EE" sz="1700" kern="1200" dirty="0" err="1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Estonianness</a:t>
          </a:r>
          <a:r>
            <a:rPr lang="et-EE" sz="1700" kern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rPr>
            <a:t> (</a:t>
          </a:r>
          <a:r>
            <a:rPr lang="en-US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responsible: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 </a:t>
          </a:r>
          <a:r>
            <a:rPr lang="en-US" sz="1700" kern="1200" dirty="0" err="1">
              <a:latin typeface="Roboto Light" panose="02000000000000000000" pitchFamily="2" charset="0"/>
              <a:ea typeface="Roboto Light" panose="02000000000000000000" pitchFamily="2" charset="0"/>
            </a:rPr>
            <a:t>MofFM</a:t>
          </a:r>
          <a:r>
            <a:rPr lang="et-EE" sz="1700" kern="1200" dirty="0">
              <a:latin typeface="Roboto Light" panose="02000000000000000000" pitchFamily="2" charset="0"/>
              <a:ea typeface="Roboto Light" panose="02000000000000000000" pitchFamily="2" charset="0"/>
            </a:rPr>
            <a:t>)</a:t>
          </a:r>
        </a:p>
      </dsp:txBody>
      <dsp:txXfrm>
        <a:off x="0" y="2196859"/>
        <a:ext cx="6096000" cy="1867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99AE-36D4-4298-AF75-8B7DDFCDC202}" type="datetimeFigureOut">
              <a:rPr lang="et-EE" smtClean="0"/>
              <a:t>19.08.2021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Redigeeri juhtslaidi tekstilaade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8C439-0016-4D28-928A-BD2279BAE7D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301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439-0016-4D28-928A-BD2279BAE7DD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2678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4063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05E6-D8A0-EC45-80D0-CBCE1A1B29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3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t-EE" sz="1200" dirty="0" smtClean="0">
                <a:latin typeface="Bahnschrift SemiLight Condensed" panose="020B0502040204020203" pitchFamily="34" charset="0"/>
              </a:rPr>
              <a:t>RUSSIA</a:t>
            </a:r>
            <a:r>
              <a:rPr lang="et-EE" sz="1200" baseline="0" dirty="0" smtClean="0">
                <a:latin typeface="Bahnschrift SemiLight Condensed" panose="020B0502040204020203" pitchFamily="34" charset="0"/>
              </a:rPr>
              <a:t>N CHILD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education system does not support communication and cooperation of Estonian children and children of other nationalities;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insufficient Estonian proficiency of students at the end of basic and vocational education;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t-EE" sz="1200" dirty="0" smtClean="0">
                <a:latin typeface="Bahnschrift SemiLight Condensed" panose="020B0502040204020203" pitchFamily="34" charset="0"/>
              </a:rPr>
              <a:t>RUSSIAN CHILDS’ PARENTS</a:t>
            </a:r>
            <a:r>
              <a:rPr lang="et-EE" sz="1200" baseline="0" dirty="0" smtClean="0">
                <a:latin typeface="Bahnschrift SemiLight Condensed" panose="020B0502040204020203" pitchFamily="34" charset="0"/>
              </a:rPr>
              <a:t> AND FRIENDS 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socio-economic gaps 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(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language proficiency, age, and health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gender and nationality based segregation in the labor market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(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wage gap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,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unemployment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and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employment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regional ethnic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segregation in Ida-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Viru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 and Harju 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individuals do not speak Estonian in their daily lives due to limited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language environment or because 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langu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a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ge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 courses don’t develop communication skills;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individuals of other nationalities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distrust state institutions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t-EE" sz="1200" dirty="0" err="1" smtClean="0">
                <a:latin typeface="Bahnschrift SemiLight Condensed" panose="020B0502040204020203" pitchFamily="34" charset="0"/>
              </a:rPr>
              <a:t>less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; 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lower participation in cultural life among individuals of other nationalities; 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sz="1200" dirty="0" err="1" smtClean="0">
                <a:latin typeface="Bahnschrift SemiLight Condensed" panose="020B0502040204020203" pitchFamily="34" charset="0"/>
              </a:rPr>
              <a:t>lower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participation in voluntary activities and non-governmental organization </a:t>
            </a:r>
            <a:r>
              <a:rPr lang="et-EE" sz="1200" dirty="0" err="1" smtClean="0">
                <a:latin typeface="Bahnschrift SemiLight Condensed" panose="020B0502040204020203" pitchFamily="34" charset="0"/>
              </a:rPr>
              <a:t>among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individuals of other nationalities; 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sz="1200" dirty="0" smtClean="0">
                <a:latin typeface="Bahnschrift SemiLight Condensed" panose="020B0502040204020203" pitchFamily="34" charset="0"/>
              </a:rPr>
              <a:t>NEW IMMIGRANT AND </a:t>
            </a:r>
            <a:r>
              <a:rPr lang="en-US" sz="1200" dirty="0" smtClean="0">
                <a:latin typeface="Bahnschrift Condensed" panose="020B0502040204020203" pitchFamily="34" charset="0"/>
              </a:rPr>
              <a:t>R</a:t>
            </a:r>
            <a:r>
              <a:rPr lang="et-EE" sz="1200" dirty="0" smtClean="0">
                <a:latin typeface="Bahnschrift Condensed" panose="020B0502040204020203" pitchFamily="34" charset="0"/>
              </a:rPr>
              <a:t>ETURNER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t-EE" sz="1200" dirty="0" smtClean="0">
              <a:latin typeface="Bahnschrif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insufficiency of adaptation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services;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individuals do not speak Estonian in their daily lives due to limited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language environment or because 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langu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a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ge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 courses don’t develop communication skills;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regional ethnic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segregation in Ida-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Viru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 and Harju 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t-EE" dirty="0" smtClean="0">
                <a:latin typeface="Bahnschrift Condensed" panose="020B0502040204020203" pitchFamily="34" charset="0"/>
              </a:rPr>
              <a:t>ESTONIANS,</a:t>
            </a:r>
            <a:r>
              <a:rPr lang="et-EE" baseline="0" dirty="0" smtClean="0">
                <a:latin typeface="Bahnschrift Condensed" panose="020B0502040204020203" pitchFamily="34" charset="0"/>
              </a:rPr>
              <a:t> NGOS AND MUNICIPALITIES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insufficient development of an information field shared by Estonians and individuals of other nationalities;</a:t>
            </a:r>
            <a:endParaRPr lang="et-EE" sz="1200" b="1" dirty="0" smtClean="0">
              <a:latin typeface="Bahnschrift SemiLight Condensed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latin typeface="Bahnschrift SemiLight Condensed" panose="020B0502040204020203" pitchFamily="34" charset="0"/>
              </a:rPr>
              <a:t>Estonians’ scant readiness for integration as well as lack of strategic communication in this field;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t-EE" sz="1200" dirty="0" smtClean="0">
                <a:latin typeface="Bahnschrift SemiLight Condensed" panose="020B0502040204020203" pitchFamily="34" charset="0"/>
              </a:rPr>
              <a:t>m</a:t>
            </a:r>
            <a:r>
              <a:rPr lang="en-US" sz="1200" dirty="0" err="1" smtClean="0">
                <a:latin typeface="Bahnschrift SemiLight Condensed" panose="020B0502040204020203" pitchFamily="34" charset="0"/>
              </a:rPr>
              <a:t>unicipal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i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ties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and NGOs have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limited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knowledge and capability </a:t>
            </a:r>
            <a:r>
              <a:rPr lang="et-EE" sz="1200" dirty="0" err="1" smtClean="0">
                <a:latin typeface="Bahnschrift SemiLight Condensed" panose="020B0502040204020203" pitchFamily="34" charset="0"/>
              </a:rPr>
              <a:t>to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support adaptation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and integration of target</a:t>
            </a:r>
            <a:r>
              <a:rPr lang="et-EE" sz="1200" dirty="0" smtClean="0">
                <a:latin typeface="Bahnschrift SemiLight Condensed" panose="020B0502040204020203" pitchFamily="34" charset="0"/>
              </a:rPr>
              <a:t> </a:t>
            </a:r>
            <a:r>
              <a:rPr lang="en-US" sz="1200" dirty="0" smtClean="0">
                <a:latin typeface="Bahnschrift SemiLight Condensed" panose="020B0502040204020203" pitchFamily="34" charset="0"/>
              </a:rPr>
              <a:t>groups.</a:t>
            </a:r>
            <a:endParaRPr lang="et-EE" sz="1200" dirty="0" smtClean="0">
              <a:latin typeface="Bahnschrift SemiLight Condensed" panose="020B0502040204020203" pitchFamily="34" charset="0"/>
            </a:endParaRPr>
          </a:p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F1A1C-9E7C-4CA7-95A8-F86920CE5A20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141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8C439-0016-4D28-928A-BD2279BAE7DD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49402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54063"/>
            <a:ext cx="495935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 smtClean="0"/>
              <a:t>Substantive</a:t>
            </a:r>
            <a:r>
              <a:rPr lang="et-EE" baseline="0" dirty="0" smtClean="0"/>
              <a:t> </a:t>
            </a:r>
            <a:r>
              <a:rPr lang="et-EE" baseline="0" dirty="0" err="1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0947BDA-C20E-41EF-A8F7-FE1DFAFFCC6D}" type="slidenum">
              <a:rPr lang="et-EE" altLang="en-US" smtClean="0"/>
              <a:pPr>
                <a:defRPr/>
              </a:pPr>
              <a:t>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28123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762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396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7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534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822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5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41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9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9157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0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77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7B4A2-EE1C-4D3B-887D-0023A3A34A31}" type="datetimeFigureOut">
              <a:rPr lang="en-GB" smtClean="0"/>
              <a:t>19/08/2021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3B150-4D49-4ABA-BDCF-1F18B261E7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21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2890-A5DB-40B1-9F53-79D14033F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8720" y="4168439"/>
            <a:ext cx="7772400" cy="909398"/>
          </a:xfrm>
        </p:spPr>
        <p:txBody>
          <a:bodyPr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t-EE" altLang="et-EE" sz="3600" b="1" dirty="0" smtClean="0">
                <a:solidFill>
                  <a:schemeClr val="bg1"/>
                </a:solidFill>
              </a:rPr>
              <a:t/>
            </a:r>
            <a:br>
              <a:rPr lang="et-EE" altLang="et-EE" sz="3600" b="1" dirty="0" smtClean="0">
                <a:solidFill>
                  <a:schemeClr val="bg1"/>
                </a:solidFill>
              </a:rPr>
            </a:br>
            <a:r>
              <a:rPr lang="et-EE" altLang="et-EE" sz="3600" b="1" dirty="0">
                <a:solidFill>
                  <a:schemeClr val="bg1"/>
                </a:solidFill>
              </a:rPr>
              <a:t/>
            </a:r>
            <a:br>
              <a:rPr lang="et-EE" altLang="et-EE" sz="3600" b="1" dirty="0">
                <a:solidFill>
                  <a:schemeClr val="bg1"/>
                </a:solidFill>
              </a:rPr>
            </a:br>
            <a:r>
              <a:rPr lang="et-EE" altLang="et-EE" sz="3600" b="1" dirty="0" smtClean="0">
                <a:solidFill>
                  <a:schemeClr val="bg1"/>
                </a:solidFill>
              </a:rPr>
              <a:t/>
            </a:r>
            <a:br>
              <a:rPr lang="et-EE" altLang="et-EE" sz="3600" b="1" dirty="0" smtClean="0">
                <a:solidFill>
                  <a:schemeClr val="bg1"/>
                </a:solidFill>
              </a:rPr>
            </a:br>
            <a:r>
              <a:rPr lang="et-EE" altLang="et-EE" sz="3600" b="1" dirty="0">
                <a:solidFill>
                  <a:schemeClr val="bg1"/>
                </a:solidFill>
              </a:rPr>
              <a:t/>
            </a:r>
            <a:br>
              <a:rPr lang="et-EE" altLang="et-EE" sz="3600" b="1" dirty="0">
                <a:solidFill>
                  <a:schemeClr val="bg1"/>
                </a:solidFill>
              </a:rPr>
            </a:br>
            <a:r>
              <a:rPr lang="et-EE" altLang="et-EE" sz="3600" b="1" dirty="0" smtClean="0">
                <a:solidFill>
                  <a:schemeClr val="bg1"/>
                </a:solidFill>
              </a:rPr>
              <a:t/>
            </a:r>
            <a:br>
              <a:rPr lang="et-EE" altLang="et-EE" sz="3600" b="1" dirty="0" smtClean="0">
                <a:solidFill>
                  <a:schemeClr val="bg1"/>
                </a:solidFill>
              </a:rPr>
            </a:br>
            <a:r>
              <a:rPr lang="et-EE" altLang="et-EE" sz="3600" b="1" dirty="0">
                <a:solidFill>
                  <a:schemeClr val="bg1"/>
                </a:solidFill>
                <a:latin typeface="+mn-lt"/>
              </a:rPr>
              <a:t/>
            </a:r>
            <a:br>
              <a:rPr lang="et-EE" altLang="et-EE" sz="3600" b="1" dirty="0">
                <a:solidFill>
                  <a:schemeClr val="bg1"/>
                </a:solidFill>
                <a:latin typeface="+mn-lt"/>
              </a:rPr>
            </a:br>
            <a:r>
              <a:rPr lang="et-EE" sz="4900" b="1" dirty="0" err="1">
                <a:solidFill>
                  <a:schemeClr val="bg1"/>
                </a:solidFill>
              </a:rPr>
              <a:t>Challenges</a:t>
            </a:r>
            <a:r>
              <a:rPr lang="et-EE" sz="4900" b="1" dirty="0">
                <a:solidFill>
                  <a:schemeClr val="bg1"/>
                </a:solidFill>
              </a:rPr>
              <a:t> in Estonian </a:t>
            </a:r>
            <a:r>
              <a:rPr lang="et-EE" sz="4900" b="1" dirty="0" err="1">
                <a:solidFill>
                  <a:schemeClr val="bg1"/>
                </a:solidFill>
              </a:rPr>
              <a:t>integration</a:t>
            </a:r>
            <a:r>
              <a:rPr lang="et-EE" sz="4900" b="1" dirty="0">
                <a:solidFill>
                  <a:schemeClr val="bg1"/>
                </a:solidFill>
              </a:rPr>
              <a:t> </a:t>
            </a:r>
            <a:r>
              <a:rPr lang="et-EE" sz="4900" b="1" dirty="0" err="1">
                <a:solidFill>
                  <a:schemeClr val="bg1"/>
                </a:solidFill>
              </a:rPr>
              <a:t>policy</a:t>
            </a:r>
            <a:r>
              <a:rPr lang="et-EE" sz="4900" b="1" dirty="0">
                <a:solidFill>
                  <a:schemeClr val="bg1"/>
                </a:solidFill>
              </a:rPr>
              <a:t> </a:t>
            </a:r>
            <a:r>
              <a:rPr lang="et-EE" sz="4900" b="1" dirty="0" err="1">
                <a:solidFill>
                  <a:schemeClr val="bg1"/>
                </a:solidFill>
              </a:rPr>
              <a:t>from</a:t>
            </a:r>
            <a:r>
              <a:rPr lang="et-EE" sz="4900" b="1" dirty="0">
                <a:solidFill>
                  <a:schemeClr val="bg1"/>
                </a:solidFill>
              </a:rPr>
              <a:t> </a:t>
            </a:r>
            <a:r>
              <a:rPr lang="et-EE" sz="4900" b="1" dirty="0" err="1">
                <a:solidFill>
                  <a:schemeClr val="bg1"/>
                </a:solidFill>
              </a:rPr>
              <a:t>the</a:t>
            </a:r>
            <a:r>
              <a:rPr lang="et-EE" sz="4900" b="1" dirty="0">
                <a:solidFill>
                  <a:schemeClr val="bg1"/>
                </a:solidFill>
              </a:rPr>
              <a:t> </a:t>
            </a:r>
            <a:r>
              <a:rPr lang="et-EE" sz="4900" b="1" dirty="0" err="1">
                <a:solidFill>
                  <a:schemeClr val="bg1"/>
                </a:solidFill>
              </a:rPr>
              <a:t>perspective</a:t>
            </a:r>
            <a:r>
              <a:rPr lang="et-EE" sz="4900" b="1" dirty="0">
                <a:solidFill>
                  <a:schemeClr val="bg1"/>
                </a:solidFill>
              </a:rPr>
              <a:t> of </a:t>
            </a:r>
            <a:r>
              <a:rPr lang="et-EE" sz="4900" b="1" dirty="0" err="1">
                <a:solidFill>
                  <a:schemeClr val="bg1"/>
                </a:solidFill>
              </a:rPr>
              <a:t>the</a:t>
            </a:r>
            <a:r>
              <a:rPr lang="et-EE" sz="4900" b="1" dirty="0">
                <a:solidFill>
                  <a:schemeClr val="bg1"/>
                </a:solidFill>
              </a:rPr>
              <a:t> </a:t>
            </a:r>
            <a:r>
              <a:rPr lang="et-EE" sz="4900" b="1" dirty="0" err="1">
                <a:solidFill>
                  <a:schemeClr val="bg1"/>
                </a:solidFill>
              </a:rPr>
              <a:t>migration</a:t>
            </a:r>
            <a:r>
              <a:rPr lang="et-EE" sz="4900" b="1" dirty="0">
                <a:solidFill>
                  <a:schemeClr val="bg1"/>
                </a:solidFill>
              </a:rPr>
              <a:t> </a:t>
            </a:r>
            <a:r>
              <a:rPr lang="et-EE" sz="4900" b="1" dirty="0" err="1" smtClean="0">
                <a:solidFill>
                  <a:schemeClr val="bg1"/>
                </a:solidFill>
              </a:rPr>
              <a:t>crisis</a:t>
            </a:r>
            <a:r>
              <a:rPr lang="et-EE" sz="3600" dirty="0" smtClean="0">
                <a:latin typeface="+mn-lt"/>
              </a:rPr>
              <a:t/>
            </a:r>
            <a:br>
              <a:rPr lang="et-EE" sz="3600" dirty="0" smtClean="0">
                <a:latin typeface="+mn-lt"/>
              </a:rPr>
            </a:br>
            <a:r>
              <a:rPr lang="et-EE" sz="3600" dirty="0">
                <a:latin typeface="+mn-lt"/>
              </a:rPr>
              <a:t/>
            </a:r>
            <a:br>
              <a:rPr lang="et-EE" sz="3600" dirty="0">
                <a:latin typeface="+mn-lt"/>
              </a:rPr>
            </a:br>
            <a:endParaRPr lang="en-GB" sz="3600" b="1" dirty="0">
              <a:solidFill>
                <a:schemeClr val="bg1"/>
              </a:solidFill>
              <a:latin typeface="+mn-lt"/>
              <a:ea typeface="Roboto Slab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7C2356-8B51-402D-A875-ACE941C4D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8720" y="5077837"/>
            <a:ext cx="6858000" cy="1055451"/>
          </a:xfrm>
        </p:spPr>
        <p:txBody>
          <a:bodyPr>
            <a:normAutofit/>
          </a:bodyPr>
          <a:lstStyle/>
          <a:p>
            <a:pPr algn="l"/>
            <a:r>
              <a:rPr lang="et-EE" sz="2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Piret Hartman</a:t>
            </a:r>
          </a:p>
          <a:p>
            <a:pPr algn="l"/>
            <a:r>
              <a:rPr lang="et-EE" sz="2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Undersecretary for Cultural Diversity</a:t>
            </a:r>
            <a:endParaRPr lang="en-GB" sz="22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7" name="Picture 6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4845CCBF-121B-4A8F-BD20-67F2A1425E1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4" y="721744"/>
            <a:ext cx="2270925" cy="929562"/>
          </a:xfrm>
          <a:prstGeom prst="rect">
            <a:avLst/>
          </a:prstGeom>
        </p:spPr>
      </p:pic>
      <p:sp>
        <p:nvSpPr>
          <p:cNvPr id="8" name="Sisu kohatäide 11"/>
          <p:cNvSpPr txBox="1">
            <a:spLocks/>
          </p:cNvSpPr>
          <p:nvPr/>
        </p:nvSpPr>
        <p:spPr>
          <a:xfrm>
            <a:off x="628650" y="1690688"/>
            <a:ext cx="7886700" cy="3038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9" name="Sisu kohatäide 11"/>
          <p:cNvSpPr txBox="1">
            <a:spLocks/>
          </p:cNvSpPr>
          <p:nvPr/>
        </p:nvSpPr>
        <p:spPr>
          <a:xfrm>
            <a:off x="781050" y="1843088"/>
            <a:ext cx="7886700" cy="3038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AA7BB9-30F5-4E3F-A548-C9D119897B6A}"/>
              </a:ext>
            </a:extLst>
          </p:cNvPr>
          <p:cNvSpPr txBox="1">
            <a:spLocks/>
          </p:cNvSpPr>
          <p:nvPr/>
        </p:nvSpPr>
        <p:spPr>
          <a:xfrm>
            <a:off x="938720" y="3073940"/>
            <a:ext cx="7758114" cy="128405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t-EE" sz="36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Thank</a:t>
            </a:r>
            <a:r>
              <a:rPr lang="et-EE" sz="3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</a:t>
            </a:r>
            <a:r>
              <a:rPr lang="et-EE" sz="3600" dirty="0" err="1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you</a:t>
            </a:r>
            <a:r>
              <a:rPr lang="et-EE" sz="36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!</a:t>
            </a:r>
            <a:endParaRPr lang="en-GB" sz="36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2E6E702-0317-4588-BEAA-6A123B47140B}"/>
              </a:ext>
            </a:extLst>
          </p:cNvPr>
          <p:cNvSpPr txBox="1">
            <a:spLocks/>
          </p:cNvSpPr>
          <p:nvPr/>
        </p:nvSpPr>
        <p:spPr>
          <a:xfrm>
            <a:off x="1013930" y="5077837"/>
            <a:ext cx="6782790" cy="10554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Piret Hartman</a:t>
            </a:r>
          </a:p>
          <a:p>
            <a:pPr marL="0" indent="0">
              <a:buNone/>
            </a:pPr>
            <a:r>
              <a:rPr lang="et-EE" sz="20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piret.hartman@kul.ee</a:t>
            </a:r>
            <a:endParaRPr lang="en-GB" sz="200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6" name="Picture 5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6E3A6070-ECE1-44BF-BD40-AA881B92AB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34" y="721744"/>
            <a:ext cx="2270925" cy="92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t-EE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BACKROUND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</a:rPr>
              <a:t>OUR TARGET </a:t>
            </a:r>
            <a:r>
              <a:rPr lang="et-EE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GROUP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COORDINATION OF THE INTEGRATION POLICY IN </a:t>
            </a:r>
            <a:r>
              <a:rPr lang="et-EE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ESTONIA</a:t>
            </a:r>
          </a:p>
          <a:p>
            <a:pPr marL="514350" indent="-514350">
              <a:buFont typeface="+mj-lt"/>
              <a:buAutoNum type="arabicPeriod"/>
            </a:pP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INTEGRATION POLICY </a:t>
            </a:r>
            <a:r>
              <a:rPr lang="et-EE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GOVERNANCE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COHESIVE ESTONIA </a:t>
            </a:r>
            <a:r>
              <a:rPr lang="et-EE" dirty="0">
                <a:latin typeface="Roboto Condensed" panose="02000000000000000000" pitchFamily="2" charset="0"/>
                <a:ea typeface="Roboto Condensed" panose="02000000000000000000" pitchFamily="2" charset="0"/>
              </a:rPr>
              <a:t>2030 </a:t>
            </a:r>
            <a:r>
              <a:rPr lang="en-US" dirty="0">
                <a:latin typeface="Roboto Condensed" panose="02000000000000000000" pitchFamily="2" charset="0"/>
                <a:ea typeface="Roboto Condensed" panose="02000000000000000000" pitchFamily="2" charset="0"/>
              </a:rPr>
              <a:t>DEVELOPMENT PLAN</a:t>
            </a:r>
            <a:endParaRPr lang="et-EE" dirty="0">
              <a:latin typeface="Roboto Medium" panose="02000000000000000000" pitchFamily="2" charset="0"/>
              <a:ea typeface="Roboto Medium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endParaRPr lang="et-EE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328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t-EE" sz="3000" b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BACKROUND</a:t>
            </a:r>
            <a:endParaRPr lang="et-EE" sz="3000" b="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9435" y="1865872"/>
            <a:ext cx="2857741" cy="44658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t-EE" sz="2368" dirty="0"/>
              <a:t>200 </a:t>
            </a:r>
            <a:r>
              <a:rPr lang="et-EE" sz="2368" dirty="0" err="1"/>
              <a:t>different</a:t>
            </a:r>
            <a:r>
              <a:rPr lang="et-EE" sz="2368" dirty="0"/>
              <a:t> </a:t>
            </a:r>
            <a:r>
              <a:rPr lang="et-EE" sz="2368" dirty="0" err="1"/>
              <a:t>nationalities</a:t>
            </a:r>
            <a:r>
              <a:rPr lang="et-EE" sz="2368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t-EE" sz="2368" dirty="0"/>
              <a:t>1/3</a:t>
            </a:r>
            <a:r>
              <a:rPr lang="en-US" sz="2368" dirty="0"/>
              <a:t> of our population is made up of people of other ethnic origin</a:t>
            </a:r>
            <a:r>
              <a:rPr lang="et-EE" sz="2368" dirty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368" dirty="0"/>
              <a:t>85% of people in Estonia have Estonian</a:t>
            </a:r>
            <a:r>
              <a:rPr lang="et-EE" sz="2368" dirty="0"/>
              <a:t> </a:t>
            </a:r>
            <a:r>
              <a:rPr lang="en-US" sz="2368" dirty="0"/>
              <a:t>citizenship</a:t>
            </a:r>
            <a:r>
              <a:rPr lang="et-EE" sz="2368" dirty="0"/>
              <a:t>.</a:t>
            </a:r>
            <a:r>
              <a:rPr lang="en-US" sz="2368" dirty="0"/>
              <a:t> </a:t>
            </a:r>
            <a:endParaRPr lang="et-EE" sz="2368" dirty="0"/>
          </a:p>
          <a:p>
            <a:pPr>
              <a:buFont typeface="Wingdings" panose="05000000000000000000" pitchFamily="2" charset="2"/>
              <a:buChar char="§"/>
            </a:pPr>
            <a:r>
              <a:rPr lang="et-EE" sz="2368" dirty="0"/>
              <a:t>U</a:t>
            </a:r>
            <a:r>
              <a:rPr lang="en-US" sz="2368" dirty="0" err="1"/>
              <a:t>ndetermined</a:t>
            </a:r>
            <a:r>
              <a:rPr lang="et-EE" sz="2368" dirty="0"/>
              <a:t> </a:t>
            </a:r>
            <a:r>
              <a:rPr lang="en-US" sz="2368" dirty="0"/>
              <a:t>citizenship </a:t>
            </a:r>
            <a:r>
              <a:rPr lang="et-EE" sz="2368" dirty="0" err="1"/>
              <a:t>is</a:t>
            </a:r>
            <a:r>
              <a:rPr lang="en-US" sz="2368" dirty="0"/>
              <a:t> 6%</a:t>
            </a:r>
            <a:r>
              <a:rPr lang="et-EE" sz="2368" dirty="0"/>
              <a:t> of </a:t>
            </a:r>
            <a:r>
              <a:rPr lang="et-EE" sz="2368" dirty="0" err="1"/>
              <a:t>our</a:t>
            </a:r>
            <a:r>
              <a:rPr lang="et-EE" sz="2368" dirty="0"/>
              <a:t> </a:t>
            </a:r>
            <a:r>
              <a:rPr lang="et-EE" sz="2368" dirty="0" err="1"/>
              <a:t>population</a:t>
            </a:r>
            <a:r>
              <a:rPr lang="en-US" sz="2368" dirty="0" smtClean="0"/>
              <a:t>.</a:t>
            </a:r>
            <a:endParaRPr lang="et-EE" sz="2368" dirty="0" smtClean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 rotWithShape="1">
          <a:blip r:embed="rId3"/>
          <a:srcRect l="51640" t="19630" r="2625" b="19445"/>
          <a:stretch/>
        </p:blipFill>
        <p:spPr>
          <a:xfrm>
            <a:off x="4029576" y="1865872"/>
            <a:ext cx="5114424" cy="415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0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lt 5"/>
          <p:cNvPicPr>
            <a:picLocks noChangeAspect="1"/>
          </p:cNvPicPr>
          <p:nvPr/>
        </p:nvPicPr>
        <p:blipFill rotWithShape="1">
          <a:blip r:embed="rId3"/>
          <a:srcRect l="15833" r="65903"/>
          <a:stretch/>
        </p:blipFill>
        <p:spPr>
          <a:xfrm>
            <a:off x="2700215" y="1408478"/>
            <a:ext cx="2548855" cy="3925043"/>
          </a:xfrm>
          <a:prstGeom prst="rect">
            <a:avLst/>
          </a:prstGeom>
        </p:spPr>
      </p:pic>
      <p:pic>
        <p:nvPicPr>
          <p:cNvPr id="1028" name="Picture 4" descr="Image result for nigeeria üliõpilased"/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1"/>
          <a:stretch/>
        </p:blipFill>
        <p:spPr bwMode="auto">
          <a:xfrm>
            <a:off x="5346701" y="857250"/>
            <a:ext cx="3785211" cy="251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 изображении может находиться: Liina M. Sarapik, улыбается, часть тела крупным планом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8"/>
          <a:stretch/>
        </p:blipFill>
        <p:spPr bwMode="auto">
          <a:xfrm>
            <a:off x="95524" y="1408478"/>
            <a:ext cx="2555876" cy="39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aulupid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3473815"/>
            <a:ext cx="3797300" cy="25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831398"/>
            <a:ext cx="48357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OUR TARGET GROUP</a:t>
            </a:r>
            <a:endParaRPr lang="et-EE" sz="3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t-EE" sz="3000" b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COORDINATION OF THE INTEGRATION POLICY IN ESTONIA</a:t>
            </a:r>
            <a:endParaRPr lang="et-EE" sz="3000" b="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258939"/>
              </p:ext>
            </p:extLst>
          </p:nvPr>
        </p:nvGraphicFramePr>
        <p:xfrm>
          <a:off x="522076" y="1936924"/>
          <a:ext cx="8120261" cy="4465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>
            <a:off x="4074642" y="4992129"/>
            <a:ext cx="284205" cy="497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34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663" y="235326"/>
            <a:ext cx="7940218" cy="1082757"/>
          </a:xfrm>
        </p:spPr>
        <p:txBody>
          <a:bodyPr>
            <a:normAutofit/>
          </a:bodyPr>
          <a:lstStyle/>
          <a:p>
            <a:pPr algn="ctr"/>
            <a:r>
              <a:rPr lang="et-EE" sz="3200" b="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INTEGRATION POLICY GOVERNANCE</a:t>
            </a:r>
            <a:endParaRPr lang="et-EE" sz="3200" b="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2882" y="1394815"/>
            <a:ext cx="1247711" cy="1243087"/>
          </a:xfrm>
          <a:prstGeom prst="ellipse">
            <a:avLst/>
          </a:prstGeom>
          <a:solidFill>
            <a:srgbClr val="DBEEF4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233" y="1807751"/>
            <a:ext cx="122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EDUCATION</a:t>
            </a:r>
          </a:p>
        </p:txBody>
      </p:sp>
      <p:sp>
        <p:nvSpPr>
          <p:cNvPr id="11" name="Oval 10"/>
          <p:cNvSpPr/>
          <p:nvPr/>
        </p:nvSpPr>
        <p:spPr>
          <a:xfrm>
            <a:off x="6072982" y="1978641"/>
            <a:ext cx="1989436" cy="19270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12818" y="1335438"/>
            <a:ext cx="1794059" cy="1685178"/>
          </a:xfrm>
          <a:prstGeom prst="ellipse">
            <a:avLst/>
          </a:prstGeom>
          <a:solidFill>
            <a:srgbClr val="4F81BD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85809" y="1333266"/>
            <a:ext cx="1563128" cy="1535667"/>
          </a:xfrm>
          <a:prstGeom prst="ellipse">
            <a:avLst/>
          </a:prstGeom>
          <a:solidFill>
            <a:schemeClr val="bg2">
              <a:alpha val="4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33257" y="2408583"/>
            <a:ext cx="1136821" cy="1136821"/>
          </a:xfrm>
          <a:prstGeom prst="ellipse">
            <a:avLst/>
          </a:prstGeom>
          <a:solidFill>
            <a:srgbClr val="CCC1D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09239" y="2748137"/>
            <a:ext cx="127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INTEGRATION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4615" y="1939790"/>
            <a:ext cx="127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EDUCATION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06494" y="1760602"/>
            <a:ext cx="1278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LABOUR MARKET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5677" y="2787796"/>
            <a:ext cx="127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MEDIA</a:t>
            </a:r>
          </a:p>
        </p:txBody>
      </p:sp>
      <p:sp>
        <p:nvSpPr>
          <p:cNvPr id="19" name="Oval 18"/>
          <p:cNvSpPr/>
          <p:nvPr/>
        </p:nvSpPr>
        <p:spPr>
          <a:xfrm>
            <a:off x="5523327" y="3059466"/>
            <a:ext cx="1564690" cy="1526007"/>
          </a:xfrm>
          <a:prstGeom prst="ellipse">
            <a:avLst/>
          </a:prstGeom>
          <a:solidFill>
            <a:schemeClr val="accent6">
              <a:lumMod val="40000"/>
              <a:lumOff val="6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66210" y="3592814"/>
            <a:ext cx="127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HEALTHCARE</a:t>
            </a:r>
          </a:p>
        </p:txBody>
      </p:sp>
      <p:sp>
        <p:nvSpPr>
          <p:cNvPr id="22" name="Oval 21"/>
          <p:cNvSpPr/>
          <p:nvPr/>
        </p:nvSpPr>
        <p:spPr>
          <a:xfrm>
            <a:off x="422882" y="3254459"/>
            <a:ext cx="1156561" cy="109290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9491" y="3593813"/>
            <a:ext cx="1218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Integration</a:t>
            </a:r>
          </a:p>
        </p:txBody>
      </p:sp>
      <p:sp>
        <p:nvSpPr>
          <p:cNvPr id="21" name="Oval 12"/>
          <p:cNvSpPr/>
          <p:nvPr/>
        </p:nvSpPr>
        <p:spPr>
          <a:xfrm>
            <a:off x="2157814" y="1093905"/>
            <a:ext cx="1310778" cy="1340973"/>
          </a:xfrm>
          <a:prstGeom prst="ellipse">
            <a:avLst/>
          </a:prstGeom>
          <a:solidFill>
            <a:schemeClr val="bg1">
              <a:lumMod val="85000"/>
              <a:alpha val="4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1005" y="1440399"/>
            <a:ext cx="908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LABOUR MARKET</a:t>
            </a:r>
          </a:p>
        </p:txBody>
      </p:sp>
      <p:sp>
        <p:nvSpPr>
          <p:cNvPr id="26" name="Oval 18"/>
          <p:cNvSpPr/>
          <p:nvPr/>
        </p:nvSpPr>
        <p:spPr>
          <a:xfrm>
            <a:off x="2549613" y="2526263"/>
            <a:ext cx="1564690" cy="1526007"/>
          </a:xfrm>
          <a:prstGeom prst="ellipse">
            <a:avLst/>
          </a:prstGeom>
          <a:solidFill>
            <a:schemeClr val="accent6">
              <a:lumMod val="40000"/>
              <a:lumOff val="60000"/>
              <a:alpha val="4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13203" y="3104128"/>
            <a:ext cx="127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HEALTHCARE</a:t>
            </a:r>
          </a:p>
        </p:txBody>
      </p:sp>
      <p:sp>
        <p:nvSpPr>
          <p:cNvPr id="29" name="Oval 13"/>
          <p:cNvSpPr/>
          <p:nvPr/>
        </p:nvSpPr>
        <p:spPr>
          <a:xfrm>
            <a:off x="7351905" y="3210540"/>
            <a:ext cx="1136821" cy="1136821"/>
          </a:xfrm>
          <a:prstGeom prst="ellipse">
            <a:avLst/>
          </a:prstGeom>
          <a:solidFill>
            <a:srgbClr val="CCC1D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46204" y="3597065"/>
            <a:ext cx="1278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MEDIA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6322" y="5154643"/>
            <a:ext cx="10106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Growth of migration</a:t>
            </a:r>
          </a:p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in Estonia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73945" y="5072006"/>
            <a:ext cx="3049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Readiness and awareness of partners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73945" y="5751837"/>
            <a:ext cx="5377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Provision of </a:t>
            </a:r>
            <a:r>
              <a:rPr lang="et-EE" sz="1400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adoptation</a:t>
            </a:r>
            <a:r>
              <a:rPr lang="en-GB" sz="14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GB" sz="14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and integration services</a:t>
            </a:r>
          </a:p>
        </p:txBody>
      </p:sp>
      <p:sp>
        <p:nvSpPr>
          <p:cNvPr id="45" name="Right Arrow 44"/>
          <p:cNvSpPr/>
          <p:nvPr/>
        </p:nvSpPr>
        <p:spPr bwMode="auto">
          <a:xfrm>
            <a:off x="1227008" y="5105811"/>
            <a:ext cx="746937" cy="38471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45043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1227008" y="5780957"/>
            <a:ext cx="746937" cy="38471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45043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 rot="19364996">
            <a:off x="4591798" y="4500470"/>
            <a:ext cx="746937" cy="38471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45043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49" name="Right Arrow 48"/>
          <p:cNvSpPr/>
          <p:nvPr/>
        </p:nvSpPr>
        <p:spPr bwMode="auto">
          <a:xfrm>
            <a:off x="4114304" y="2723818"/>
            <a:ext cx="746937" cy="384719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673" tIns="45837" rIns="91673" bIns="45837" numCol="1" rtlCol="0" anchor="t" anchorCtr="0" compatLnSpc="1">
            <a:prstTxWarp prst="textNoShape">
              <a:avLst/>
            </a:prstTxWarp>
          </a:bodyPr>
          <a:lstStyle/>
          <a:p>
            <a:pPr defTabSz="450431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140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2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10"/>
          <p:cNvSpPr txBox="1">
            <a:spLocks/>
          </p:cNvSpPr>
          <p:nvPr/>
        </p:nvSpPr>
        <p:spPr>
          <a:xfrm>
            <a:off x="715736" y="690673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COHESIVE ESTONIA </a:t>
            </a:r>
            <a:r>
              <a:rPr lang="et-EE" sz="3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2030 </a:t>
            </a:r>
            <a:r>
              <a:rPr lang="en-US" sz="3000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DEVELOPMENT PLAN</a:t>
            </a:r>
            <a:endParaRPr lang="et-EE" sz="3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Sisu kohatäide 11"/>
          <p:cNvSpPr txBox="1">
            <a:spLocks/>
          </p:cNvSpPr>
          <p:nvPr/>
        </p:nvSpPr>
        <p:spPr>
          <a:xfrm>
            <a:off x="628650" y="1690688"/>
            <a:ext cx="7886700" cy="303862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aphicFrame>
        <p:nvGraphicFramePr>
          <p:cNvPr id="2" name="Skemaatiline diagramm 1"/>
          <p:cNvGraphicFramePr/>
          <p:nvPr>
            <p:extLst>
              <p:ext uri="{D42A27DB-BD31-4B8C-83A1-F6EECF244321}">
                <p14:modId xmlns:p14="http://schemas.microsoft.com/office/powerpoint/2010/main" val="3462530184"/>
              </p:ext>
            </p:extLst>
          </p:nvPr>
        </p:nvGraphicFramePr>
        <p:xfrm>
          <a:off x="1524000" y="157473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26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u kohatäid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7" r="15625"/>
          <a:stretch/>
        </p:blipFill>
        <p:spPr bwMode="auto">
          <a:xfrm>
            <a:off x="399541" y="1515035"/>
            <a:ext cx="2888104" cy="46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9979" y="1515035"/>
            <a:ext cx="22235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t-EE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“Estonia is a cohesive and inclusive society”</a:t>
            </a:r>
            <a:endParaRPr lang="et-EE" altLang="et-EE" sz="3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Ristkülik 4"/>
          <p:cNvSpPr/>
          <p:nvPr/>
        </p:nvSpPr>
        <p:spPr>
          <a:xfrm>
            <a:off x="3671379" y="1361322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endParaRPr lang="et-EE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Estonia is a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sustainable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nation-state where everyone can have a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prosper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life.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The people of Estonia are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cooperative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, share a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common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Estonian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cultural space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value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the Estonian state and feel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togetherness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, regardless of their mother tongue, cultural background, or place of residence.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In a diverse Estonia, everyone shares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democratic values 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and a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common Estonian identity.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The activities of the state are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people-centered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and support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development of communities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. Everyone feels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valued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and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involved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</a:p>
          <a:p>
            <a:pPr marL="285750" indent="-285750"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People want to connect their lives with Estonia by actively participating in the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community life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,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social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life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, and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development of the country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- they are offered various opportunities while living in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Estonia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 or </a:t>
            </a:r>
            <a:r>
              <a:rPr lang="en-US" sz="1600" b="1" dirty="0">
                <a:latin typeface="Roboto Light" panose="02000000000000000000" pitchFamily="2" charset="0"/>
                <a:ea typeface="Roboto Light" panose="02000000000000000000" pitchFamily="2" charset="0"/>
              </a:rPr>
              <a:t>abroad</a:t>
            </a:r>
            <a:r>
              <a:rPr lang="en-US" sz="1600" dirty="0">
                <a:latin typeface="Roboto Light" panose="02000000000000000000" pitchFamily="2" charset="0"/>
                <a:ea typeface="Roboto Light" panose="02000000000000000000" pitchFamily="2" charset="0"/>
              </a:rPr>
              <a:t>. </a:t>
            </a:r>
            <a:endParaRPr lang="et-EE" sz="1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 bwMode="auto">
          <a:xfrm>
            <a:off x="1277032" y="416415"/>
            <a:ext cx="6966347" cy="74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t-EE" altLang="et-EE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MAIN OBJECTIVE </a:t>
            </a:r>
            <a:r>
              <a:rPr lang="en-US" altLang="et-EE" sz="30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OF THE DEVELOPMENT PLAN</a:t>
            </a:r>
            <a:endParaRPr lang="et-EE" altLang="et-EE" sz="30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0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5756E63-066A-4844-BBB7-556079494E1B}"/>
              </a:ext>
            </a:extLst>
          </p:cNvPr>
          <p:cNvSpPr txBox="1">
            <a:spLocks/>
          </p:cNvSpPr>
          <p:nvPr/>
        </p:nvSpPr>
        <p:spPr>
          <a:xfrm>
            <a:off x="790927" y="1058931"/>
            <a:ext cx="7772400" cy="8200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ESTONIA</a:t>
            </a:r>
            <a:r>
              <a:rPr lang="et-EE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US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SUPPORT</a:t>
            </a:r>
            <a:r>
              <a:rPr lang="et-EE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ING</a:t>
            </a:r>
            <a:r>
              <a:rPr lang="en-US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t-EE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ADAPTATION</a:t>
            </a:r>
            <a:r>
              <a:rPr lang="en-US" sz="3000" dirty="0">
                <a:latin typeface="Roboto Medium" panose="02000000000000000000" pitchFamily="2" charset="0"/>
                <a:ea typeface="Roboto Medium" panose="02000000000000000000" pitchFamily="2" charset="0"/>
              </a:rPr>
              <a:t> AND INTEGRATION: </a:t>
            </a:r>
            <a:r>
              <a:rPr lang="en-US" altLang="et-EE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Courses of action</a:t>
            </a:r>
            <a:endParaRPr lang="et-EE" altLang="et-EE" sz="3200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endParaRPr lang="en-GB" sz="3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8FA7B2-E309-498A-82B9-D6EDFB844148}"/>
              </a:ext>
            </a:extLst>
          </p:cNvPr>
          <p:cNvSpPr txBox="1">
            <a:spLocks/>
          </p:cNvSpPr>
          <p:nvPr/>
        </p:nvSpPr>
        <p:spPr>
          <a:xfrm>
            <a:off x="643825" y="654105"/>
            <a:ext cx="8289828" cy="45192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t-EE" sz="1800" kern="0" dirty="0"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et-EE" sz="1800" kern="0" dirty="0">
                <a:latin typeface="Roboto Light" panose="02000000000000000000" pitchFamily="2" charset="0"/>
                <a:ea typeface="Roboto Light" panose="02000000000000000000" pitchFamily="2" charset="0"/>
              </a:rPr>
            </a:br>
            <a:endParaRPr lang="en-GB" sz="1800" kern="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auto">
          <a:xfrm>
            <a:off x="1478779" y="1931795"/>
            <a:ext cx="2990026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900"/>
              </a:spcBef>
              <a:spcAft>
                <a:spcPts val="900"/>
              </a:spcAft>
              <a:buNone/>
            </a:pP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Supporting the local level and developing cross-sectoral partnerships </a:t>
            </a:r>
            <a:endParaRPr lang="et-EE" alt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27" y="2261809"/>
            <a:ext cx="540750" cy="54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37651" y="2204905"/>
            <a:ext cx="593084" cy="564386"/>
          </a:xfrm>
          <a:prstGeom prst="rect">
            <a:avLst/>
          </a:prstGeom>
        </p:spPr>
      </p:pic>
      <p:pic>
        <p:nvPicPr>
          <p:cNvPr id="11" name="Picture 22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3260" y="3780374"/>
            <a:ext cx="538768" cy="524954"/>
          </a:xfrm>
          <a:prstGeom prst="rect">
            <a:avLst/>
          </a:prstGeom>
        </p:spPr>
      </p:pic>
      <p:pic>
        <p:nvPicPr>
          <p:cNvPr id="12" name="Picture 23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3825" y="4920554"/>
            <a:ext cx="583343" cy="488103"/>
          </a:xfrm>
          <a:prstGeom prst="rect">
            <a:avLst/>
          </a:prstGeom>
        </p:spPr>
      </p:pic>
      <p:pic>
        <p:nvPicPr>
          <p:cNvPr id="13" name="Picture 24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20792" y="5104496"/>
            <a:ext cx="515700" cy="515700"/>
          </a:xfrm>
          <a:prstGeom prst="rect">
            <a:avLst/>
          </a:prstGeom>
        </p:spPr>
      </p:pic>
      <p:pic>
        <p:nvPicPr>
          <p:cNvPr id="14" name="Picture 26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74085" y="3869831"/>
            <a:ext cx="462407" cy="426140"/>
          </a:xfrm>
          <a:prstGeom prst="rect">
            <a:avLst/>
          </a:prstGeom>
        </p:spPr>
      </p:pic>
      <p:sp>
        <p:nvSpPr>
          <p:cNvPr id="24" name="Title 4"/>
          <p:cNvSpPr txBox="1">
            <a:spLocks/>
          </p:cNvSpPr>
          <p:nvPr/>
        </p:nvSpPr>
        <p:spPr bwMode="auto">
          <a:xfrm>
            <a:off x="1409130" y="3470650"/>
            <a:ext cx="2990026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Developing modern, smart and effective adaptation and integration</a:t>
            </a:r>
            <a:r>
              <a:rPr lang="en-GB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paths</a:t>
            </a:r>
            <a:endParaRPr lang="et-EE" alt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Title 4"/>
          <p:cNvSpPr txBox="1">
            <a:spLocks/>
          </p:cNvSpPr>
          <p:nvPr/>
        </p:nvSpPr>
        <p:spPr bwMode="auto">
          <a:xfrm>
            <a:off x="1412566" y="4839548"/>
            <a:ext cx="2990026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Creating a common, understandable and reliable communication and information space </a:t>
            </a:r>
            <a:endParaRPr lang="et-EE" alt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Title 4"/>
          <p:cNvSpPr txBox="1">
            <a:spLocks/>
          </p:cNvSpPr>
          <p:nvPr/>
        </p:nvSpPr>
        <p:spPr bwMode="auto">
          <a:xfrm>
            <a:off x="5390254" y="2261809"/>
            <a:ext cx="2990026" cy="5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Promoting social contacts that support a sense of togetherness </a:t>
            </a:r>
            <a:endParaRPr lang="et-EE" alt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 bwMode="auto">
          <a:xfrm>
            <a:off x="5390254" y="3617826"/>
            <a:ext cx="2990026" cy="5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Supporting an innovative and responsible </a:t>
            </a:r>
            <a:r>
              <a:rPr lang="en-GB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labour</a:t>
            </a: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 market </a:t>
            </a:r>
            <a:endParaRPr lang="et-EE" alt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Title 4"/>
          <p:cNvSpPr txBox="1">
            <a:spLocks/>
          </p:cNvSpPr>
          <p:nvPr/>
        </p:nvSpPr>
        <p:spPr bwMode="auto">
          <a:xfrm>
            <a:off x="5317699" y="4961013"/>
            <a:ext cx="2990026" cy="5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Improving </a:t>
            </a:r>
            <a:r>
              <a:rPr lang="et-EE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Estonian language skills</a:t>
            </a: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, as well as </a:t>
            </a:r>
            <a:r>
              <a:rPr lang="et-EE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altLang="et-EE" sz="1800" dirty="0">
                <a:latin typeface="Roboto Light" panose="02000000000000000000" pitchFamily="2" charset="0"/>
                <a:ea typeface="Roboto Light" panose="02000000000000000000" pitchFamily="2" charset="0"/>
              </a:rPr>
              <a:t>the connection with the state and cultural space</a:t>
            </a:r>
            <a:endParaRPr lang="et-EE" altLang="et-EE" sz="1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7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3262</TotalTime>
  <Words>659</Words>
  <Application>Microsoft Office PowerPoint</Application>
  <PresentationFormat>Ekraaniseanss (4:3)</PresentationFormat>
  <Paragraphs>100</Paragraphs>
  <Slides>10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10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21" baseType="lpstr">
      <vt:lpstr>Arial</vt:lpstr>
      <vt:lpstr>Bahnschrift Condensed</vt:lpstr>
      <vt:lpstr>Bahnschrift SemiLight Condensed</vt:lpstr>
      <vt:lpstr>Calibri</vt:lpstr>
      <vt:lpstr>Calibri Light</vt:lpstr>
      <vt:lpstr>Roboto Condensed</vt:lpstr>
      <vt:lpstr>Roboto Light</vt:lpstr>
      <vt:lpstr>Roboto Medium</vt:lpstr>
      <vt:lpstr>Roboto Slab</vt:lpstr>
      <vt:lpstr>Wingdings</vt:lpstr>
      <vt:lpstr>Office Theme</vt:lpstr>
      <vt:lpstr>      Challenges in Estonian integration policy from the perspective of the migration crisis  </vt:lpstr>
      <vt:lpstr>PowerPointi esitlus</vt:lpstr>
      <vt:lpstr>BACKROUND</vt:lpstr>
      <vt:lpstr>PowerPointi esitlus</vt:lpstr>
      <vt:lpstr>COORDINATION OF THE INTEGRATION POLICY IN ESTONIA</vt:lpstr>
      <vt:lpstr>INTEGRATION POLICY GOVERNANCE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 sit amet, consectetur  adipiscing elit</dc:title>
  <dc:creator>kati ka</dc:creator>
  <cp:lastModifiedBy>Piret Hartman</cp:lastModifiedBy>
  <cp:revision>69</cp:revision>
  <dcterms:created xsi:type="dcterms:W3CDTF">2021-01-07T08:30:34Z</dcterms:created>
  <dcterms:modified xsi:type="dcterms:W3CDTF">2021-08-19T09:16:10Z</dcterms:modified>
</cp:coreProperties>
</file>