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62" r:id="rId2"/>
    <p:sldId id="265" r:id="rId3"/>
    <p:sldId id="285" r:id="rId4"/>
    <p:sldId id="274" r:id="rId5"/>
    <p:sldId id="303" r:id="rId6"/>
    <p:sldId id="299" r:id="rId7"/>
    <p:sldId id="304" r:id="rId8"/>
    <p:sldId id="298" r:id="rId9"/>
    <p:sldId id="280" r:id="rId10"/>
    <p:sldId id="289" r:id="rId11"/>
    <p:sldId id="295" r:id="rId12"/>
    <p:sldId id="264"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263"/>
    <a:srgbClr val="C17D03"/>
    <a:srgbClr val="FDD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92" autoAdjust="0"/>
    <p:restoredTop sz="96366" autoAdjust="0"/>
  </p:normalViewPr>
  <p:slideViewPr>
    <p:cSldViewPr snapToGrid="0">
      <p:cViewPr varScale="1">
        <p:scale>
          <a:sx n="67" d="100"/>
          <a:sy n="67" d="100"/>
        </p:scale>
        <p:origin x="86" y="485"/>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8B55D8-B05F-41D6-80AD-11B56CAF7D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a:extLst>
              <a:ext uri="{FF2B5EF4-FFF2-40B4-BE49-F238E27FC236}">
                <a16:creationId xmlns:a16="http://schemas.microsoft.com/office/drawing/2014/main" id="{A59E421B-839E-4417-93AD-973083C4AB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54A3E1-AD43-4603-9814-8B8F7403149A}" type="datetimeFigureOut">
              <a:rPr lang="et-EE" smtClean="0"/>
              <a:t>20.08.2021</a:t>
            </a:fld>
            <a:endParaRPr lang="et-EE"/>
          </a:p>
        </p:txBody>
      </p:sp>
      <p:sp>
        <p:nvSpPr>
          <p:cNvPr id="4" name="Footer Placeholder 3">
            <a:extLst>
              <a:ext uri="{FF2B5EF4-FFF2-40B4-BE49-F238E27FC236}">
                <a16:creationId xmlns:a16="http://schemas.microsoft.com/office/drawing/2014/main" id="{BB9D3F23-93D0-4152-B17F-BAB8D45EDD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a:extLst>
              <a:ext uri="{FF2B5EF4-FFF2-40B4-BE49-F238E27FC236}">
                <a16:creationId xmlns:a16="http://schemas.microsoft.com/office/drawing/2014/main" id="{99232F49-B9B3-4709-BB12-04E8821867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D994B1-EC2E-415A-9825-9A68EFE01B52}" type="slidenum">
              <a:rPr lang="et-EE" smtClean="0"/>
              <a:t>‹#›</a:t>
            </a:fld>
            <a:endParaRPr lang="et-EE"/>
          </a:p>
        </p:txBody>
      </p:sp>
    </p:spTree>
    <p:extLst>
      <p:ext uri="{BB962C8B-B14F-4D97-AF65-F5344CB8AC3E}">
        <p14:creationId xmlns:p14="http://schemas.microsoft.com/office/powerpoint/2010/main" val="2567665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7F689-8A27-4B39-82E4-5566D3ACA481}" type="datetimeFigureOut">
              <a:rPr lang="et-EE" smtClean="0"/>
              <a:t>20.08.2021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4F9A7-C407-4B2D-ABCF-625664E02DA5}" type="slidenum">
              <a:rPr lang="et-EE" smtClean="0"/>
              <a:t>‹#›</a:t>
            </a:fld>
            <a:endParaRPr lang="et-EE"/>
          </a:p>
        </p:txBody>
      </p:sp>
    </p:spTree>
    <p:extLst>
      <p:ext uri="{BB962C8B-B14F-4D97-AF65-F5344CB8AC3E}">
        <p14:creationId xmlns:p14="http://schemas.microsoft.com/office/powerpoint/2010/main" val="282803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AAFD-CADD-4A58-A56C-E2FD54C1728D}"/>
              </a:ext>
            </a:extLst>
          </p:cNvPr>
          <p:cNvSpPr>
            <a:spLocks noGrp="1"/>
          </p:cNvSpPr>
          <p:nvPr>
            <p:ph type="ctrTitle"/>
          </p:nvPr>
        </p:nvSpPr>
        <p:spPr>
          <a:xfrm>
            <a:off x="1524000" y="1852941"/>
            <a:ext cx="9144000" cy="1888549"/>
          </a:xfrm>
          <a:prstGeom prst="rect">
            <a:avLst/>
          </a:prstGeom>
        </p:spPr>
        <p:txBody>
          <a:bodyPr anchor="b"/>
          <a:lstStyle>
            <a:lvl1pPr algn="ctr">
              <a:defRPr sz="6000"/>
            </a:lvl1pPr>
          </a:lstStyle>
          <a:p>
            <a:r>
              <a:rPr lang="en-US"/>
              <a:t>Click to edit Master title style</a:t>
            </a:r>
            <a:endParaRPr lang="et-EE" dirty="0"/>
          </a:p>
        </p:txBody>
      </p:sp>
      <p:sp>
        <p:nvSpPr>
          <p:cNvPr id="3" name="Subtitle 2">
            <a:extLst>
              <a:ext uri="{FF2B5EF4-FFF2-40B4-BE49-F238E27FC236}">
                <a16:creationId xmlns:a16="http://schemas.microsoft.com/office/drawing/2014/main" id="{E466C637-4061-4D73-BF93-0F1AEE02404E}"/>
              </a:ext>
            </a:extLst>
          </p:cNvPr>
          <p:cNvSpPr>
            <a:spLocks noGrp="1"/>
          </p:cNvSpPr>
          <p:nvPr>
            <p:ph type="subTitle" idx="1"/>
          </p:nvPr>
        </p:nvSpPr>
        <p:spPr>
          <a:xfrm>
            <a:off x="1524000" y="3754573"/>
            <a:ext cx="9144000" cy="1655762"/>
          </a:xfrm>
          <a:prstGeom prst="rect">
            <a:avLst/>
          </a:prstGeom>
        </p:spPr>
        <p:txBody>
          <a:bodyPr/>
          <a:lstStyle>
            <a:lvl1pPr marL="0" indent="0" algn="r">
              <a:buNone/>
              <a:defRPr sz="2400">
                <a:latin typeface="Shonar Bangla" panose="02020603050405020304" pitchFamily="18" charset="0"/>
                <a:cs typeface="Shonar Bangla"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t-EE" dirty="0"/>
          </a:p>
        </p:txBody>
      </p:sp>
      <p:sp>
        <p:nvSpPr>
          <p:cNvPr id="4" name="Date Placeholder 3">
            <a:extLst>
              <a:ext uri="{FF2B5EF4-FFF2-40B4-BE49-F238E27FC236}">
                <a16:creationId xmlns:a16="http://schemas.microsoft.com/office/drawing/2014/main" id="{F8BBEDED-74C5-453A-9220-36A73A231174}"/>
              </a:ext>
            </a:extLst>
          </p:cNvPr>
          <p:cNvSpPr>
            <a:spLocks noGrp="1"/>
          </p:cNvSpPr>
          <p:nvPr>
            <p:ph type="dt" sz="half" idx="10"/>
          </p:nvPr>
        </p:nvSpPr>
        <p:spPr>
          <a:xfrm>
            <a:off x="7924800" y="6298161"/>
            <a:ext cx="2743200" cy="365125"/>
          </a:xfrm>
          <a:prstGeom prst="rect">
            <a:avLst/>
          </a:prstGeom>
        </p:spPr>
        <p:txBody>
          <a:bodyPr/>
          <a:lstStyle/>
          <a:p>
            <a:fld id="{02CD8C49-1DF5-4FF8-B36B-DCF35C89FCB2}" type="datetimeFigureOut">
              <a:rPr lang="et-EE" smtClean="0"/>
              <a:t>20.08.2021</a:t>
            </a:fld>
            <a:endParaRPr lang="et-EE"/>
          </a:p>
        </p:txBody>
      </p:sp>
      <p:cxnSp>
        <p:nvCxnSpPr>
          <p:cNvPr id="11" name="Straight Connector 10">
            <a:extLst>
              <a:ext uri="{FF2B5EF4-FFF2-40B4-BE49-F238E27FC236}">
                <a16:creationId xmlns:a16="http://schemas.microsoft.com/office/drawing/2014/main" id="{901A9ED2-BB57-410A-AAD9-37D8ED4DFA64}"/>
              </a:ext>
            </a:extLst>
          </p:cNvPr>
          <p:cNvCxnSpPr/>
          <p:nvPr userDrawn="1"/>
        </p:nvCxnSpPr>
        <p:spPr>
          <a:xfrm>
            <a:off x="1314275" y="3760541"/>
            <a:ext cx="9798341"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E13F7AAF-A264-418D-B7AF-6F0F1CBD7E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7620" y="665442"/>
            <a:ext cx="5396760" cy="740550"/>
          </a:xfrm>
          <a:prstGeom prst="rect">
            <a:avLst/>
          </a:prstGeom>
        </p:spPr>
      </p:pic>
    </p:spTree>
    <p:extLst>
      <p:ext uri="{BB962C8B-B14F-4D97-AF65-F5344CB8AC3E}">
        <p14:creationId xmlns:p14="http://schemas.microsoft.com/office/powerpoint/2010/main" val="29002554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y_title_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AAFD-CADD-4A58-A56C-E2FD54C1728D}"/>
              </a:ext>
            </a:extLst>
          </p:cNvPr>
          <p:cNvSpPr>
            <a:spLocks noGrp="1"/>
          </p:cNvSpPr>
          <p:nvPr>
            <p:ph type="ctrTitle"/>
          </p:nvPr>
        </p:nvSpPr>
        <p:spPr>
          <a:xfrm>
            <a:off x="1524000" y="1852941"/>
            <a:ext cx="9144000" cy="1888549"/>
          </a:xfrm>
          <a:prstGeom prst="rect">
            <a:avLst/>
          </a:prstGeom>
        </p:spPr>
        <p:txBody>
          <a:bodyPr anchor="b"/>
          <a:lstStyle>
            <a:lvl1pPr algn="ctr">
              <a:defRPr sz="6000"/>
            </a:lvl1pPr>
          </a:lstStyle>
          <a:p>
            <a:r>
              <a:rPr lang="en-US"/>
              <a:t>Click to edit Master title style</a:t>
            </a:r>
            <a:endParaRPr lang="et-EE" dirty="0"/>
          </a:p>
        </p:txBody>
      </p:sp>
      <p:sp>
        <p:nvSpPr>
          <p:cNvPr id="3" name="Subtitle 2">
            <a:extLst>
              <a:ext uri="{FF2B5EF4-FFF2-40B4-BE49-F238E27FC236}">
                <a16:creationId xmlns:a16="http://schemas.microsoft.com/office/drawing/2014/main" id="{E466C637-4061-4D73-BF93-0F1AEE02404E}"/>
              </a:ext>
            </a:extLst>
          </p:cNvPr>
          <p:cNvSpPr>
            <a:spLocks noGrp="1"/>
          </p:cNvSpPr>
          <p:nvPr>
            <p:ph type="subTitle" idx="1"/>
          </p:nvPr>
        </p:nvSpPr>
        <p:spPr>
          <a:xfrm>
            <a:off x="1524000" y="3754573"/>
            <a:ext cx="9144000" cy="1655762"/>
          </a:xfrm>
          <a:prstGeom prst="rect">
            <a:avLst/>
          </a:prstGeom>
        </p:spPr>
        <p:txBody>
          <a:bodyPr/>
          <a:lstStyle>
            <a:lvl1pPr marL="0" indent="0" algn="r">
              <a:buNone/>
              <a:defRPr sz="2400">
                <a:latin typeface="Shonar Bangla" panose="02020603050405020304" pitchFamily="18" charset="0"/>
                <a:cs typeface="Shonar Bangla"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t-EE" dirty="0"/>
          </a:p>
        </p:txBody>
      </p:sp>
      <p:sp>
        <p:nvSpPr>
          <p:cNvPr id="4" name="Date Placeholder 3">
            <a:extLst>
              <a:ext uri="{FF2B5EF4-FFF2-40B4-BE49-F238E27FC236}">
                <a16:creationId xmlns:a16="http://schemas.microsoft.com/office/drawing/2014/main" id="{F8BBEDED-74C5-453A-9220-36A73A231174}"/>
              </a:ext>
            </a:extLst>
          </p:cNvPr>
          <p:cNvSpPr>
            <a:spLocks noGrp="1"/>
          </p:cNvSpPr>
          <p:nvPr>
            <p:ph type="dt" sz="half" idx="10"/>
          </p:nvPr>
        </p:nvSpPr>
        <p:spPr>
          <a:xfrm>
            <a:off x="7924800" y="6298161"/>
            <a:ext cx="2743200" cy="365125"/>
          </a:xfrm>
          <a:prstGeom prst="rect">
            <a:avLst/>
          </a:prstGeom>
        </p:spPr>
        <p:txBody>
          <a:bodyPr/>
          <a:lstStyle/>
          <a:p>
            <a:fld id="{02CD8C49-1DF5-4FF8-B36B-DCF35C89FCB2}" type="datetimeFigureOut">
              <a:rPr lang="et-EE" smtClean="0"/>
              <a:t>20.08.2021</a:t>
            </a:fld>
            <a:endParaRPr lang="et-EE"/>
          </a:p>
        </p:txBody>
      </p:sp>
      <p:cxnSp>
        <p:nvCxnSpPr>
          <p:cNvPr id="11" name="Straight Connector 10">
            <a:extLst>
              <a:ext uri="{FF2B5EF4-FFF2-40B4-BE49-F238E27FC236}">
                <a16:creationId xmlns:a16="http://schemas.microsoft.com/office/drawing/2014/main" id="{901A9ED2-BB57-410A-AAD9-37D8ED4DFA64}"/>
              </a:ext>
            </a:extLst>
          </p:cNvPr>
          <p:cNvCxnSpPr/>
          <p:nvPr userDrawn="1"/>
        </p:nvCxnSpPr>
        <p:spPr>
          <a:xfrm>
            <a:off x="1314275" y="3760541"/>
            <a:ext cx="9798341"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676264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B863-59A2-4750-9F2F-7DF813931CDD}"/>
              </a:ext>
            </a:extLst>
          </p:cNvPr>
          <p:cNvSpPr>
            <a:spLocks noGrp="1"/>
          </p:cNvSpPr>
          <p:nvPr>
            <p:ph type="title"/>
          </p:nvPr>
        </p:nvSpPr>
        <p:spPr>
          <a:xfrm>
            <a:off x="838200" y="681038"/>
            <a:ext cx="10515600" cy="1325563"/>
          </a:xfrm>
          <a:prstGeom prst="rect">
            <a:avLst/>
          </a:prstGeom>
        </p:spPr>
        <p:txBody>
          <a:bodyPr/>
          <a:lstStyle/>
          <a:p>
            <a:r>
              <a:rPr lang="en-US"/>
              <a:t>Click to edit Master title style</a:t>
            </a:r>
            <a:endParaRPr lang="et-EE" dirty="0"/>
          </a:p>
        </p:txBody>
      </p:sp>
      <p:sp>
        <p:nvSpPr>
          <p:cNvPr id="3" name="Content Placeholder 2">
            <a:extLst>
              <a:ext uri="{FF2B5EF4-FFF2-40B4-BE49-F238E27FC236}">
                <a16:creationId xmlns:a16="http://schemas.microsoft.com/office/drawing/2014/main" id="{90E48C36-4DF1-4B03-AC62-7C45D92332F6}"/>
              </a:ext>
            </a:extLst>
          </p:cNvPr>
          <p:cNvSpPr>
            <a:spLocks noGrp="1"/>
          </p:cNvSpPr>
          <p:nvPr>
            <p:ph idx="1"/>
          </p:nvPr>
        </p:nvSpPr>
        <p:spPr>
          <a:xfrm>
            <a:off x="838200" y="2006601"/>
            <a:ext cx="10515600" cy="41703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3A5768E8-6CB3-429E-825B-D4AB0D796959}"/>
              </a:ext>
            </a:extLst>
          </p:cNvPr>
          <p:cNvSpPr>
            <a:spLocks noGrp="1"/>
          </p:cNvSpPr>
          <p:nvPr>
            <p:ph type="dt" sz="half" idx="10"/>
          </p:nvPr>
        </p:nvSpPr>
        <p:spPr>
          <a:xfrm>
            <a:off x="838200" y="6356350"/>
            <a:ext cx="2743200" cy="365125"/>
          </a:xfrm>
          <a:prstGeom prst="rect">
            <a:avLst/>
          </a:prstGeom>
        </p:spPr>
        <p:txBody>
          <a:bodyPr/>
          <a:lstStyle/>
          <a:p>
            <a:fld id="{02CD8C49-1DF5-4FF8-B36B-DCF35C89FCB2}" type="datetimeFigureOut">
              <a:rPr lang="et-EE" smtClean="0"/>
              <a:t>20.08.2021</a:t>
            </a:fld>
            <a:endParaRPr lang="et-EE"/>
          </a:p>
        </p:txBody>
      </p:sp>
      <p:sp>
        <p:nvSpPr>
          <p:cNvPr id="5" name="Footer Placeholder 4">
            <a:extLst>
              <a:ext uri="{FF2B5EF4-FFF2-40B4-BE49-F238E27FC236}">
                <a16:creationId xmlns:a16="http://schemas.microsoft.com/office/drawing/2014/main" id="{79316A08-F7A9-4C72-B20E-A35F0F374FA2}"/>
              </a:ext>
            </a:extLst>
          </p:cNvPr>
          <p:cNvSpPr>
            <a:spLocks noGrp="1"/>
          </p:cNvSpPr>
          <p:nvPr>
            <p:ph type="ftr" sz="quarter" idx="11"/>
          </p:nvPr>
        </p:nvSpPr>
        <p:spPr>
          <a:xfrm>
            <a:off x="4038600" y="6356350"/>
            <a:ext cx="4114800" cy="365125"/>
          </a:xfrm>
          <a:prstGeom prst="rect">
            <a:avLst/>
          </a:prstGeom>
        </p:spPr>
        <p:txBody>
          <a:bodyPr/>
          <a:lstStyle/>
          <a:p>
            <a:endParaRPr lang="et-EE"/>
          </a:p>
        </p:txBody>
      </p:sp>
      <p:sp>
        <p:nvSpPr>
          <p:cNvPr id="6" name="Slide Number Placeholder 5">
            <a:extLst>
              <a:ext uri="{FF2B5EF4-FFF2-40B4-BE49-F238E27FC236}">
                <a16:creationId xmlns:a16="http://schemas.microsoft.com/office/drawing/2014/main" id="{0A8E7327-3B09-42CE-A924-85AEAFAAE13A}"/>
              </a:ext>
            </a:extLst>
          </p:cNvPr>
          <p:cNvSpPr>
            <a:spLocks noGrp="1"/>
          </p:cNvSpPr>
          <p:nvPr>
            <p:ph type="sldNum" sz="quarter" idx="12"/>
          </p:nvPr>
        </p:nvSpPr>
        <p:spPr>
          <a:xfrm>
            <a:off x="8610600" y="6356350"/>
            <a:ext cx="2743200" cy="365125"/>
          </a:xfrm>
          <a:prstGeom prst="rect">
            <a:avLst/>
          </a:prstGeom>
        </p:spPr>
        <p:txBody>
          <a:bodyPr/>
          <a:lstStyle/>
          <a:p>
            <a:fld id="{4FFE1565-1DD4-423E-9BD5-3EACEECE45CA}" type="slidenum">
              <a:rPr lang="et-EE" smtClean="0"/>
              <a:t>‹#›</a:t>
            </a:fld>
            <a:endParaRPr lang="et-EE"/>
          </a:p>
        </p:txBody>
      </p:sp>
    </p:spTree>
    <p:extLst>
      <p:ext uri="{BB962C8B-B14F-4D97-AF65-F5344CB8AC3E}">
        <p14:creationId xmlns:p14="http://schemas.microsoft.com/office/powerpoint/2010/main" val="21748484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0833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nneriga slai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C70269-D777-4327-B8FA-E78C7EECD88C}"/>
              </a:ext>
            </a:extLst>
          </p:cNvPr>
          <p:cNvSpPr>
            <a:spLocks noGrp="1"/>
          </p:cNvSpPr>
          <p:nvPr>
            <p:ph type="pic" sz="quarter" idx="10"/>
          </p:nvPr>
        </p:nvSpPr>
        <p:spPr>
          <a:xfrm>
            <a:off x="0" y="1449388"/>
            <a:ext cx="12192000" cy="2268537"/>
          </a:xfrm>
        </p:spPr>
        <p:txBody>
          <a:bodyPr/>
          <a:lstStyle/>
          <a:p>
            <a:endParaRPr lang="et-EE"/>
          </a:p>
        </p:txBody>
      </p:sp>
      <p:sp>
        <p:nvSpPr>
          <p:cNvPr id="9" name="Date Placeholder 8">
            <a:extLst>
              <a:ext uri="{FF2B5EF4-FFF2-40B4-BE49-F238E27FC236}">
                <a16:creationId xmlns:a16="http://schemas.microsoft.com/office/drawing/2014/main" id="{6FF2869F-3A72-4F62-A1E1-6C7BD8B4B90D}"/>
              </a:ext>
            </a:extLst>
          </p:cNvPr>
          <p:cNvSpPr>
            <a:spLocks noGrp="1"/>
          </p:cNvSpPr>
          <p:nvPr>
            <p:ph type="dt" sz="half" idx="11"/>
          </p:nvPr>
        </p:nvSpPr>
        <p:spPr/>
        <p:txBody>
          <a:bodyPr/>
          <a:lstStyle/>
          <a:p>
            <a:fld id="{02CD8C49-1DF5-4FF8-B36B-DCF35C89FCB2}" type="datetimeFigureOut">
              <a:rPr lang="et-EE" smtClean="0"/>
              <a:t>20.08.2021</a:t>
            </a:fld>
            <a:endParaRPr lang="et-EE"/>
          </a:p>
        </p:txBody>
      </p:sp>
      <p:sp>
        <p:nvSpPr>
          <p:cNvPr id="12" name="Oval 11">
            <a:extLst>
              <a:ext uri="{FF2B5EF4-FFF2-40B4-BE49-F238E27FC236}">
                <a16:creationId xmlns:a16="http://schemas.microsoft.com/office/drawing/2014/main" id="{0C37B469-801F-4CEF-AA4F-E6A808703D83}"/>
              </a:ext>
            </a:extLst>
          </p:cNvPr>
          <p:cNvSpPr/>
          <p:nvPr userDrawn="1"/>
        </p:nvSpPr>
        <p:spPr>
          <a:xfrm>
            <a:off x="11464290" y="154032"/>
            <a:ext cx="563880" cy="563880"/>
          </a:xfrm>
          <a:prstGeom prst="ellipse">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Footer Placeholder 9">
            <a:extLst>
              <a:ext uri="{FF2B5EF4-FFF2-40B4-BE49-F238E27FC236}">
                <a16:creationId xmlns:a16="http://schemas.microsoft.com/office/drawing/2014/main" id="{6A5D0983-0860-49EA-A080-4E02BC7E0566}"/>
              </a:ext>
            </a:extLst>
          </p:cNvPr>
          <p:cNvSpPr>
            <a:spLocks noGrp="1"/>
          </p:cNvSpPr>
          <p:nvPr>
            <p:ph type="ftr" sz="quarter" idx="12"/>
          </p:nvPr>
        </p:nvSpPr>
        <p:spPr/>
        <p:txBody>
          <a:bodyPr/>
          <a:lstStyle/>
          <a:p>
            <a:endParaRPr lang="et-EE"/>
          </a:p>
        </p:txBody>
      </p:sp>
      <p:sp>
        <p:nvSpPr>
          <p:cNvPr id="11" name="Slide Number Placeholder 10">
            <a:extLst>
              <a:ext uri="{FF2B5EF4-FFF2-40B4-BE49-F238E27FC236}">
                <a16:creationId xmlns:a16="http://schemas.microsoft.com/office/drawing/2014/main" id="{896B4D69-35A0-411E-B7C3-DC9F184ED6AF}"/>
              </a:ext>
            </a:extLst>
          </p:cNvPr>
          <p:cNvSpPr>
            <a:spLocks noGrp="1"/>
          </p:cNvSpPr>
          <p:nvPr>
            <p:ph type="sldNum" sz="quarter" idx="13"/>
          </p:nvPr>
        </p:nvSpPr>
        <p:spPr>
          <a:xfrm>
            <a:off x="11460480" y="253410"/>
            <a:ext cx="571500" cy="365125"/>
          </a:xfrm>
        </p:spPr>
        <p:txBody>
          <a:bodyPr/>
          <a:lstStyle>
            <a:lvl1pPr algn="ctr">
              <a:defRPr sz="1400" b="1">
                <a:solidFill>
                  <a:schemeClr val="bg1"/>
                </a:solidFill>
              </a:defRPr>
            </a:lvl1pPr>
          </a:lstStyle>
          <a:p>
            <a:fld id="{4FFE1565-1DD4-423E-9BD5-3EACEECE45CA}" type="slidenum">
              <a:rPr lang="et-EE" smtClean="0"/>
              <a:pPr/>
              <a:t>‹#›</a:t>
            </a:fld>
            <a:endParaRPr lang="et-EE" dirty="0"/>
          </a:p>
        </p:txBody>
      </p:sp>
    </p:spTree>
    <p:extLst>
      <p:ext uri="{BB962C8B-B14F-4D97-AF65-F5344CB8AC3E}">
        <p14:creationId xmlns:p14="http://schemas.microsoft.com/office/powerpoint/2010/main" val="413595868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kaalse Banneriga slai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C70269-D777-4327-B8FA-E78C7EECD88C}"/>
              </a:ext>
            </a:extLst>
          </p:cNvPr>
          <p:cNvSpPr>
            <a:spLocks noGrp="1"/>
          </p:cNvSpPr>
          <p:nvPr>
            <p:ph type="pic" sz="quarter" idx="10"/>
          </p:nvPr>
        </p:nvSpPr>
        <p:spPr>
          <a:xfrm>
            <a:off x="0" y="0"/>
            <a:ext cx="2581275" cy="6858000"/>
          </a:xfrm>
        </p:spPr>
        <p:txBody>
          <a:bodyPr/>
          <a:lstStyle/>
          <a:p>
            <a:endParaRPr lang="et-EE"/>
          </a:p>
        </p:txBody>
      </p:sp>
      <p:sp>
        <p:nvSpPr>
          <p:cNvPr id="9" name="Date Placeholder 8">
            <a:extLst>
              <a:ext uri="{FF2B5EF4-FFF2-40B4-BE49-F238E27FC236}">
                <a16:creationId xmlns:a16="http://schemas.microsoft.com/office/drawing/2014/main" id="{6FF2869F-3A72-4F62-A1E1-6C7BD8B4B90D}"/>
              </a:ext>
            </a:extLst>
          </p:cNvPr>
          <p:cNvSpPr>
            <a:spLocks noGrp="1"/>
          </p:cNvSpPr>
          <p:nvPr>
            <p:ph type="dt" sz="half" idx="11"/>
          </p:nvPr>
        </p:nvSpPr>
        <p:spPr>
          <a:xfrm>
            <a:off x="8382000" y="6356350"/>
            <a:ext cx="2743200" cy="365125"/>
          </a:xfrm>
        </p:spPr>
        <p:txBody>
          <a:bodyPr/>
          <a:lstStyle/>
          <a:p>
            <a:fld id="{02CD8C49-1DF5-4FF8-B36B-DCF35C89FCB2}" type="datetimeFigureOut">
              <a:rPr lang="et-EE" smtClean="0"/>
              <a:t>20.08.2021</a:t>
            </a:fld>
            <a:endParaRPr lang="et-EE"/>
          </a:p>
        </p:txBody>
      </p:sp>
      <p:sp>
        <p:nvSpPr>
          <p:cNvPr id="12" name="Oval 11">
            <a:extLst>
              <a:ext uri="{FF2B5EF4-FFF2-40B4-BE49-F238E27FC236}">
                <a16:creationId xmlns:a16="http://schemas.microsoft.com/office/drawing/2014/main" id="{0C37B469-801F-4CEF-AA4F-E6A808703D83}"/>
              </a:ext>
            </a:extLst>
          </p:cNvPr>
          <p:cNvSpPr/>
          <p:nvPr userDrawn="1"/>
        </p:nvSpPr>
        <p:spPr>
          <a:xfrm>
            <a:off x="11464290" y="154032"/>
            <a:ext cx="563880" cy="563880"/>
          </a:xfrm>
          <a:prstGeom prst="ellipse">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Footer Placeholder 9">
            <a:extLst>
              <a:ext uri="{FF2B5EF4-FFF2-40B4-BE49-F238E27FC236}">
                <a16:creationId xmlns:a16="http://schemas.microsoft.com/office/drawing/2014/main" id="{6A5D0983-0860-49EA-A080-4E02BC7E0566}"/>
              </a:ext>
            </a:extLst>
          </p:cNvPr>
          <p:cNvSpPr>
            <a:spLocks noGrp="1"/>
          </p:cNvSpPr>
          <p:nvPr>
            <p:ph type="ftr" sz="quarter" idx="12"/>
          </p:nvPr>
        </p:nvSpPr>
        <p:spPr/>
        <p:txBody>
          <a:bodyPr/>
          <a:lstStyle/>
          <a:p>
            <a:endParaRPr lang="et-EE"/>
          </a:p>
        </p:txBody>
      </p:sp>
      <p:sp>
        <p:nvSpPr>
          <p:cNvPr id="11" name="Slide Number Placeholder 10">
            <a:extLst>
              <a:ext uri="{FF2B5EF4-FFF2-40B4-BE49-F238E27FC236}">
                <a16:creationId xmlns:a16="http://schemas.microsoft.com/office/drawing/2014/main" id="{896B4D69-35A0-411E-B7C3-DC9F184ED6AF}"/>
              </a:ext>
            </a:extLst>
          </p:cNvPr>
          <p:cNvSpPr>
            <a:spLocks noGrp="1"/>
          </p:cNvSpPr>
          <p:nvPr>
            <p:ph type="sldNum" sz="quarter" idx="13"/>
          </p:nvPr>
        </p:nvSpPr>
        <p:spPr>
          <a:xfrm>
            <a:off x="11460480" y="253410"/>
            <a:ext cx="571500" cy="365125"/>
          </a:xfrm>
        </p:spPr>
        <p:txBody>
          <a:bodyPr/>
          <a:lstStyle>
            <a:lvl1pPr algn="ctr">
              <a:defRPr sz="1400" b="1">
                <a:solidFill>
                  <a:schemeClr val="bg1"/>
                </a:solidFill>
              </a:defRPr>
            </a:lvl1pPr>
          </a:lstStyle>
          <a:p>
            <a:fld id="{4FFE1565-1DD4-423E-9BD5-3EACEECE45CA}" type="slidenum">
              <a:rPr lang="et-EE" smtClean="0"/>
              <a:pPr/>
              <a:t>‹#›</a:t>
            </a:fld>
            <a:endParaRPr lang="et-EE" dirty="0"/>
          </a:p>
        </p:txBody>
      </p:sp>
    </p:spTree>
    <p:extLst>
      <p:ext uri="{BB962C8B-B14F-4D97-AF65-F5344CB8AC3E}">
        <p14:creationId xmlns:p14="http://schemas.microsoft.com/office/powerpoint/2010/main" val="165828403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97E0A-9863-4523-9243-E64A5182D190}"/>
              </a:ext>
            </a:extLst>
          </p:cNvPr>
          <p:cNvSpPr>
            <a:spLocks noGrp="1"/>
          </p:cNvSpPr>
          <p:nvPr>
            <p:ph type="title"/>
          </p:nvPr>
        </p:nvSpPr>
        <p:spPr>
          <a:xfrm>
            <a:off x="838200" y="681038"/>
            <a:ext cx="10515600" cy="1325563"/>
          </a:xfrm>
          <a:prstGeom prst="rect">
            <a:avLst/>
          </a:prstGeom>
        </p:spPr>
        <p:txBody>
          <a:bodyPr vert="horz" lIns="91440" tIns="45720" rIns="91440" bIns="45720" rtlCol="0" anchor="ctr">
            <a:normAutofit/>
          </a:bodyPr>
          <a:lstStyle/>
          <a:p>
            <a:r>
              <a:rPr lang="en-US"/>
              <a:t>Click to edit Master title style</a:t>
            </a:r>
            <a:endParaRPr lang="et-EE" dirty="0"/>
          </a:p>
        </p:txBody>
      </p:sp>
      <p:sp>
        <p:nvSpPr>
          <p:cNvPr id="3" name="Text Placeholder 2">
            <a:extLst>
              <a:ext uri="{FF2B5EF4-FFF2-40B4-BE49-F238E27FC236}">
                <a16:creationId xmlns:a16="http://schemas.microsoft.com/office/drawing/2014/main" id="{49C02A7A-4418-4A80-BE10-CA09A216B2F2}"/>
              </a:ext>
            </a:extLst>
          </p:cNvPr>
          <p:cNvSpPr>
            <a:spLocks noGrp="1"/>
          </p:cNvSpPr>
          <p:nvPr>
            <p:ph type="body" idx="1"/>
          </p:nvPr>
        </p:nvSpPr>
        <p:spPr>
          <a:xfrm>
            <a:off x="838200" y="2006601"/>
            <a:ext cx="10515600" cy="41703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4" name="Date Placeholder 3">
            <a:extLst>
              <a:ext uri="{FF2B5EF4-FFF2-40B4-BE49-F238E27FC236}">
                <a16:creationId xmlns:a16="http://schemas.microsoft.com/office/drawing/2014/main" id="{B08DF613-5CE2-4697-9116-9D01F753D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D8C49-1DF5-4FF8-B36B-DCF35C89FCB2}" type="datetimeFigureOut">
              <a:rPr lang="et-EE" smtClean="0"/>
              <a:t>20.08.2021</a:t>
            </a:fld>
            <a:endParaRPr lang="et-EE"/>
          </a:p>
        </p:txBody>
      </p:sp>
      <p:sp>
        <p:nvSpPr>
          <p:cNvPr id="5" name="Footer Placeholder 4">
            <a:extLst>
              <a:ext uri="{FF2B5EF4-FFF2-40B4-BE49-F238E27FC236}">
                <a16:creationId xmlns:a16="http://schemas.microsoft.com/office/drawing/2014/main" id="{C714C470-8DBB-486E-BBB3-9B7F5BEC3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DBC6548D-A8AC-43B0-A153-98B5ECFF1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E1565-1DD4-423E-9BD5-3EACEECE45CA}" type="slidenum">
              <a:rPr lang="et-EE" smtClean="0"/>
              <a:t>‹#›</a:t>
            </a:fld>
            <a:endParaRPr lang="et-EE"/>
          </a:p>
        </p:txBody>
      </p:sp>
    </p:spTree>
    <p:extLst>
      <p:ext uri="{BB962C8B-B14F-4D97-AF65-F5344CB8AC3E}">
        <p14:creationId xmlns:p14="http://schemas.microsoft.com/office/powerpoint/2010/main" val="338358027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Sakkal Majalla" panose="02000000000000000000" pitchFamily="2" charset="-78"/>
          <a:ea typeface="+mj-ea"/>
          <a:cs typeface="Sakkal Majalla" panose="02000000000000000000" pitchFamily="2"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Shonar Bangla" panose="02020603050405020304" pitchFamily="18" charset="0"/>
          <a:ea typeface="+mn-ea"/>
          <a:cs typeface="Shonar Bangla"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Shonar Bangla" panose="02020603050405020304" pitchFamily="18" charset="0"/>
          <a:ea typeface="+mn-ea"/>
          <a:cs typeface="Shonar Bangla"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Shonar Bangla" panose="02020603050405020304" pitchFamily="18" charset="0"/>
          <a:ea typeface="+mn-ea"/>
          <a:cs typeface="Shonar Bangla"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Shonar Bangla" panose="02020603050405020304" pitchFamily="18" charset="0"/>
          <a:ea typeface="+mn-ea"/>
          <a:cs typeface="Shonar Bangla"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Shonar Bangla" panose="02020603050405020304" pitchFamily="18" charset="0"/>
          <a:ea typeface="+mn-ea"/>
          <a:cs typeface="Shonar Bangla"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ebgate.ec.europa.eu/cas/eim/external/register.cgi?loginRequestId=ECAS_LR-27919703-evJgIBTNPVSoXAIyKKmjpzXPDcreRiEbzqeMa4gRIdzrA5JpzwCVBYnww5a3jLccpbYIfxAT2wqDhIWOzrD7zzN4-PHslUMVSXYCidMFd3jrrcy-rSGbe4KqWRbBzO5zMb9rsbfZzNQNMzG7EtbEb4JKHDvu" TargetMode="External"/><Relationship Id="rId2" Type="http://schemas.openxmlformats.org/officeDocument/2006/relationships/hyperlink" Target="https://ec.europa.eu/info/funding-tenders/opportunities/portal/screen/programmes/cerv" TargetMode="Externa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kysk@kysk.ee" TargetMode="Externa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lickr.com/photos/luc/16475705553" TargetMode="External"/><Relationship Id="rId7" Type="http://schemas.openxmlformats.org/officeDocument/2006/relationships/image" Target="../media/image10.svg"/><Relationship Id="rId12" Type="http://schemas.openxmlformats.org/officeDocument/2006/relationships/hyperlink" Target="https://creativecommons.org/licenses/by-sa/3.0/" TargetMode="External"/><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lickr.com/photos/luc/16475705553" TargetMode="External"/><Relationship Id="rId7" Type="http://schemas.openxmlformats.org/officeDocument/2006/relationships/image" Target="../media/image10.svg"/><Relationship Id="rId12" Type="http://schemas.openxmlformats.org/officeDocument/2006/relationships/hyperlink" Target="https://creativecommons.org/licenses/by-sa/3.0/" TargetMode="External"/><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DBC542-3800-4D1A-8052-3B7B24D69E66}"/>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62222"/>
          <a:stretch/>
        </p:blipFill>
        <p:spPr>
          <a:xfrm>
            <a:off x="0" y="3779597"/>
            <a:ext cx="12192000" cy="3078403"/>
          </a:xfrm>
          <a:prstGeom prst="rect">
            <a:avLst/>
          </a:prstGeom>
          <a:noFill/>
          <a:ln>
            <a:noFill/>
          </a:ln>
        </p:spPr>
      </p:pic>
      <p:sp>
        <p:nvSpPr>
          <p:cNvPr id="12" name="Rectangle 11">
            <a:extLst>
              <a:ext uri="{FF2B5EF4-FFF2-40B4-BE49-F238E27FC236}">
                <a16:creationId xmlns:a16="http://schemas.microsoft.com/office/drawing/2014/main" id="{48D12EA2-13A0-405A-A9BF-C1DACB80B8AF}"/>
              </a:ext>
            </a:extLst>
          </p:cNvPr>
          <p:cNvSpPr/>
          <p:nvPr/>
        </p:nvSpPr>
        <p:spPr>
          <a:xfrm>
            <a:off x="0" y="3779596"/>
            <a:ext cx="12192001" cy="3078404"/>
          </a:xfrm>
          <a:prstGeom prst="rect">
            <a:avLst/>
          </a:prstGeom>
          <a:gradFill flip="none" rotWithShape="1">
            <a:gsLst>
              <a:gs pos="83000">
                <a:srgbClr val="FFFFFF">
                  <a:alpha val="50000"/>
                </a:srgbClr>
              </a:gs>
              <a:gs pos="0">
                <a:schemeClr val="bg1"/>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a:extLst>
              <a:ext uri="{FF2B5EF4-FFF2-40B4-BE49-F238E27FC236}">
                <a16:creationId xmlns:a16="http://schemas.microsoft.com/office/drawing/2014/main" id="{85F1749B-1A59-43B2-AF1C-1A74C2808E5F}"/>
              </a:ext>
            </a:extLst>
          </p:cNvPr>
          <p:cNvSpPr>
            <a:spLocks noGrp="1"/>
          </p:cNvSpPr>
          <p:nvPr>
            <p:ph type="ctrTitle"/>
          </p:nvPr>
        </p:nvSpPr>
        <p:spPr>
          <a:xfrm>
            <a:off x="1314275" y="2303140"/>
            <a:ext cx="9798341" cy="1514557"/>
          </a:xfrm>
        </p:spPr>
        <p:txBody>
          <a:bodyPr anchor="b">
            <a:normAutofit fontScale="90000"/>
          </a:bodyPr>
          <a:lstStyle/>
          <a:p>
            <a:r>
              <a:rPr lang="en-US" noProof="1">
                <a:solidFill>
                  <a:srgbClr val="134263"/>
                </a:solidFill>
                <a:latin typeface="Lato Medium" panose="020F0502020204030203" pitchFamily="34" charset="0"/>
                <a:ea typeface="Lato Medium" panose="020F0502020204030203" pitchFamily="34" charset="0"/>
                <a:cs typeface="Lato Medium" panose="020F0502020204030203" pitchFamily="34" charset="0"/>
              </a:rPr>
              <a:t>Citizens, equality, rights and values programme</a:t>
            </a:r>
          </a:p>
        </p:txBody>
      </p:sp>
      <p:sp>
        <p:nvSpPr>
          <p:cNvPr id="3" name="Subtitle 2">
            <a:extLst>
              <a:ext uri="{FF2B5EF4-FFF2-40B4-BE49-F238E27FC236}">
                <a16:creationId xmlns:a16="http://schemas.microsoft.com/office/drawing/2014/main" id="{D2F196E1-9C13-4DDA-A7CF-003D907BA5C9}"/>
              </a:ext>
            </a:extLst>
          </p:cNvPr>
          <p:cNvSpPr>
            <a:spLocks noGrp="1"/>
          </p:cNvSpPr>
          <p:nvPr>
            <p:ph type="subTitle" idx="1"/>
          </p:nvPr>
        </p:nvSpPr>
        <p:spPr>
          <a:xfrm>
            <a:off x="1641445" y="3817697"/>
            <a:ext cx="9144000" cy="1591154"/>
          </a:xfrm>
        </p:spPr>
        <p:txBody>
          <a:bodyPr/>
          <a:lstStyle/>
          <a:p>
            <a:pPr algn="r"/>
            <a:r>
              <a:rPr lang="en-US" dirty="0">
                <a:latin typeface="Lato Thin" panose="020F0502020204030203" pitchFamily="34" charset="0"/>
                <a:ea typeface="Lato Thin" panose="020F0502020204030203" pitchFamily="34" charset="0"/>
                <a:cs typeface="Lato Thin" panose="020F0502020204030203" pitchFamily="34" charset="0"/>
              </a:rPr>
              <a:t>Renate Gross</a:t>
            </a:r>
          </a:p>
          <a:p>
            <a:pPr algn="r"/>
            <a:r>
              <a:rPr lang="en-US" dirty="0">
                <a:latin typeface="Lato Thin" panose="020F0502020204030203" pitchFamily="34" charset="0"/>
                <a:ea typeface="Lato Thin" panose="020F0502020204030203" pitchFamily="34" charset="0"/>
                <a:cs typeface="Lato Thin" panose="020F0502020204030203" pitchFamily="34" charset="0"/>
              </a:rPr>
              <a:t>Coordinator of the Estonian National Contact Point</a:t>
            </a:r>
            <a:endParaRPr lang="et-EE" dirty="0">
              <a:latin typeface="Lato Thin" panose="020F0502020204030203" pitchFamily="34" charset="0"/>
              <a:ea typeface="Lato Thin" panose="020F0502020204030203" pitchFamily="34" charset="0"/>
              <a:cs typeface="Lato Thin" panose="020F0502020204030203" pitchFamily="34" charset="0"/>
            </a:endParaRPr>
          </a:p>
        </p:txBody>
      </p:sp>
      <p:pic>
        <p:nvPicPr>
          <p:cNvPr id="5" name="Picture 4">
            <a:extLst>
              <a:ext uri="{FF2B5EF4-FFF2-40B4-BE49-F238E27FC236}">
                <a16:creationId xmlns:a16="http://schemas.microsoft.com/office/drawing/2014/main" id="{6CD05885-3E78-4ACA-9774-2039CC2CA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497" y="5880878"/>
            <a:ext cx="4067503" cy="977122"/>
          </a:xfrm>
          <a:prstGeom prst="rect">
            <a:avLst/>
          </a:prstGeom>
        </p:spPr>
      </p:pic>
      <p:pic>
        <p:nvPicPr>
          <p:cNvPr id="6" name="Picture 5">
            <a:extLst>
              <a:ext uri="{FF2B5EF4-FFF2-40B4-BE49-F238E27FC236}">
                <a16:creationId xmlns:a16="http://schemas.microsoft.com/office/drawing/2014/main" id="{0C4EE7C3-E81E-4368-823C-35B158570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250" y="624207"/>
            <a:ext cx="6123512" cy="824942"/>
          </a:xfrm>
          <a:prstGeom prst="rect">
            <a:avLst/>
          </a:prstGeom>
        </p:spPr>
      </p:pic>
    </p:spTree>
    <p:extLst>
      <p:ext uri="{BB962C8B-B14F-4D97-AF65-F5344CB8AC3E}">
        <p14:creationId xmlns:p14="http://schemas.microsoft.com/office/powerpoint/2010/main" val="17414685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 Passes By So Quickly">
            <a:hlinkClick r:id="" action="ppaction://media"/>
            <a:extLst>
              <a:ext uri="{FF2B5EF4-FFF2-40B4-BE49-F238E27FC236}">
                <a16:creationId xmlns:a16="http://schemas.microsoft.com/office/drawing/2014/main" id="{F795F782-C4D5-4668-8888-3D387ED07B68}"/>
              </a:ext>
            </a:extLst>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0" y="0"/>
            <a:ext cx="12192000" cy="6858000"/>
          </a:xfrm>
          <a:prstGeom prst="rect">
            <a:avLst/>
          </a:prstGeom>
        </p:spPr>
      </p:pic>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10</a:t>
            </a:fld>
            <a:endParaRPr lang="et-EE" noProof="1"/>
          </a:p>
        </p:txBody>
      </p:sp>
      <p:sp>
        <p:nvSpPr>
          <p:cNvPr id="3" name="Rectangle 2">
            <a:extLst>
              <a:ext uri="{FF2B5EF4-FFF2-40B4-BE49-F238E27FC236}">
                <a16:creationId xmlns:a16="http://schemas.microsoft.com/office/drawing/2014/main" id="{6BB3F69D-C990-4D28-BB19-8A65EC7CF8B0}"/>
              </a:ext>
            </a:extLst>
          </p:cNvPr>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t-E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B892A45-A4AC-490E-8C6F-3BDD749EAB10}"/>
              </a:ext>
            </a:extLst>
          </p:cNvPr>
          <p:cNvSpPr txBox="1"/>
          <p:nvPr/>
        </p:nvSpPr>
        <p:spPr>
          <a:xfrm>
            <a:off x="-1" y="253410"/>
            <a:ext cx="12110725" cy="1323439"/>
          </a:xfrm>
          <a:prstGeom prst="rect">
            <a:avLst/>
          </a:prstGeom>
          <a:noFill/>
        </p:spPr>
        <p:txBody>
          <a:bodyPr wrap="square" rtlCol="0">
            <a:spAutoFit/>
          </a:bodyPr>
          <a:lstStyle/>
          <a:p>
            <a:pPr algn="ctr"/>
            <a:r>
              <a:rPr lang="en-US" sz="4000" b="1" dirty="0">
                <a:solidFill>
                  <a:schemeClr val="accent6">
                    <a:lumMod val="50000"/>
                  </a:schemeClr>
                </a:solidFill>
                <a:ea typeface="Open Sans" panose="020B0606030504020204" pitchFamily="34" charset="0"/>
                <a:cs typeface="Open Sans" panose="020B0606030504020204" pitchFamily="34" charset="0"/>
              </a:rPr>
              <a:t>Citizens' engagement and participation </a:t>
            </a:r>
          </a:p>
          <a:p>
            <a:pPr algn="ctr"/>
            <a:r>
              <a:rPr lang="en-US" sz="4000" b="1" dirty="0">
                <a:solidFill>
                  <a:schemeClr val="accent6">
                    <a:lumMod val="50000"/>
                  </a:schemeClr>
                </a:solidFill>
                <a:ea typeface="Open Sans" panose="020B0606030504020204" pitchFamily="34" charset="0"/>
                <a:cs typeface="Open Sans" panose="020B0606030504020204" pitchFamily="34" charset="0"/>
              </a:rPr>
              <a:t>European Remembrance</a:t>
            </a:r>
          </a:p>
        </p:txBody>
      </p:sp>
      <p:sp>
        <p:nvSpPr>
          <p:cNvPr id="23" name="TextBox 22">
            <a:extLst>
              <a:ext uri="{FF2B5EF4-FFF2-40B4-BE49-F238E27FC236}">
                <a16:creationId xmlns:a16="http://schemas.microsoft.com/office/drawing/2014/main" id="{98E82F64-5DC4-4A92-9F3A-F0408695D8BF}"/>
              </a:ext>
            </a:extLst>
          </p:cNvPr>
          <p:cNvSpPr txBox="1"/>
          <p:nvPr/>
        </p:nvSpPr>
        <p:spPr>
          <a:xfrm>
            <a:off x="586912" y="937691"/>
            <a:ext cx="11018175" cy="5940088"/>
          </a:xfrm>
          <a:prstGeom prst="rect">
            <a:avLst/>
          </a:prstGeom>
          <a:noFill/>
        </p:spPr>
        <p:txBody>
          <a:bodyPr wrap="square" rtlCol="0">
            <a:spAutoFit/>
          </a:bodyPr>
          <a:lstStyle/>
          <a:p>
            <a:r>
              <a:rPr lang="en-US" noProof="1">
                <a:solidFill>
                  <a:srgbClr val="134263"/>
                </a:solidFill>
                <a:latin typeface="Open Sans" panose="020B0606030504020204" pitchFamily="34" charset="0"/>
              </a:rPr>
              <a:t> </a:t>
            </a:r>
          </a:p>
          <a:p>
            <a:endParaRPr lang="en-US" noProof="1">
              <a:solidFill>
                <a:srgbClr val="134263"/>
              </a:solidFill>
              <a:latin typeface="Open Sans" panose="020B0606030504020204" pitchFamily="34" charset="0"/>
            </a:endParaRPr>
          </a:p>
          <a:p>
            <a:endParaRPr lang="en-US" noProof="1">
              <a:solidFill>
                <a:srgbClr val="134263"/>
              </a:solidFill>
              <a:latin typeface="Open Sans" panose="020B0606030504020204" pitchFamily="34" charset="0"/>
            </a:endParaRPr>
          </a:p>
          <a:p>
            <a:pPr>
              <a:spcAft>
                <a:spcPts val="800"/>
              </a:spcAft>
            </a:pPr>
            <a:r>
              <a:rPr lang="en-US" b="1" noProof="1">
                <a:solidFill>
                  <a:srgbClr val="134263"/>
                </a:solidFill>
                <a:latin typeface="Open Sans" panose="020B0606030504020204" pitchFamily="34" charset="0"/>
              </a:rPr>
              <a:t>Objective</a:t>
            </a:r>
            <a:r>
              <a:rPr lang="en-US" noProof="1">
                <a:solidFill>
                  <a:srgbClr val="134263"/>
                </a:solidFill>
                <a:latin typeface="Open Sans" panose="020B0606030504020204" pitchFamily="34" charset="0"/>
              </a:rPr>
              <a:t>:  Support projects aimed at commemorating defining events in modern European history, including the causes and consequences of authoritarian and totalitarian regimes, and at raising awareness among European citizens of their common history, culture, cultural heritage and values, thereby enhancing their understanding of the Union, its origins, purpose, diversity and achievements and of the importance of mutual understanding and tolerance.</a:t>
            </a:r>
            <a:endParaRPr lang="en-US" b="1" noProof="1">
              <a:solidFill>
                <a:srgbClr val="134263"/>
              </a:solidFill>
              <a:latin typeface="Open Sans" panose="020B0606030504020204" pitchFamily="34" charset="0"/>
            </a:endParaRPr>
          </a:p>
          <a:p>
            <a:r>
              <a:rPr lang="en-US" b="1" noProof="1">
                <a:solidFill>
                  <a:srgbClr val="134263"/>
                </a:solidFill>
                <a:latin typeface="Open Sans" panose="020B0606030504020204" pitchFamily="34" charset="0"/>
              </a:rPr>
              <a:t>Funded activities: </a:t>
            </a:r>
            <a:r>
              <a:rPr lang="en-US" noProof="1">
                <a:solidFill>
                  <a:srgbClr val="134263"/>
                </a:solidFill>
                <a:latin typeface="Open Sans" panose="020B0606030504020204" pitchFamily="34" charset="0"/>
              </a:rPr>
              <a:t>training activities; publications; online tools; studies and surveys; non-formal education; public hearings; exhibitions; innovative and creative activities, etc.</a:t>
            </a:r>
          </a:p>
          <a:p>
            <a:r>
              <a:rPr lang="en-US" b="1" noProof="1">
                <a:solidFill>
                  <a:srgbClr val="134263"/>
                </a:solidFill>
                <a:latin typeface="Open Sans" panose="020B0606030504020204" pitchFamily="34" charset="0"/>
              </a:rPr>
              <a:t>Participation is open to</a:t>
            </a:r>
            <a:r>
              <a:rPr lang="en-US" noProof="1">
                <a:solidFill>
                  <a:srgbClr val="134263"/>
                </a:solidFill>
                <a:latin typeface="Open Sans" panose="020B0606030504020204" pitchFamily="34" charset="0"/>
              </a:rPr>
              <a:t>: public local/regional authorities, or non-profit organisations, including civil</a:t>
            </a:r>
          </a:p>
          <a:p>
            <a:r>
              <a:rPr lang="en-US" noProof="1">
                <a:solidFill>
                  <a:srgbClr val="134263"/>
                </a:solidFill>
                <a:latin typeface="Open Sans" panose="020B0606030504020204" pitchFamily="34" charset="0"/>
              </a:rPr>
              <a:t>society organisations, survivors' associations, and cultural, youth, educational</a:t>
            </a:r>
          </a:p>
          <a:p>
            <a:pPr>
              <a:spcAft>
                <a:spcPts val="800"/>
              </a:spcAft>
            </a:pPr>
            <a:r>
              <a:rPr lang="en-US" noProof="1">
                <a:solidFill>
                  <a:srgbClr val="134263"/>
                </a:solidFill>
                <a:latin typeface="Open Sans" panose="020B0606030504020204" pitchFamily="34" charset="0"/>
              </a:rPr>
              <a:t>and research organisations.</a:t>
            </a:r>
          </a:p>
          <a:p>
            <a:pPr>
              <a:spcAft>
                <a:spcPts val="800"/>
              </a:spcAft>
            </a:pPr>
            <a:r>
              <a:rPr lang="en-US" noProof="1">
                <a:solidFill>
                  <a:srgbClr val="134263"/>
                </a:solidFill>
                <a:latin typeface="Open Sans" panose="020B0606030504020204" pitchFamily="34" charset="0"/>
              </a:rPr>
              <a:t>Proposals must be submitted by a consortium of at least 2 applicants (beneficiaries; not affiliated entities), which complies with the conditions explained; preference is given to transnational projects.</a:t>
            </a:r>
          </a:p>
          <a:p>
            <a:r>
              <a:rPr lang="en-US" b="1" noProof="1">
                <a:solidFill>
                  <a:srgbClr val="134263"/>
                </a:solidFill>
                <a:latin typeface="Open Sans" panose="020B0606030504020204" pitchFamily="34" charset="0"/>
              </a:rPr>
              <a:t>Amount of funding: unlimited (based on the lump-sum calculator)</a:t>
            </a:r>
          </a:p>
          <a:p>
            <a:endParaRPr lang="en-US" b="1" noProof="1">
              <a:solidFill>
                <a:srgbClr val="134263"/>
              </a:solidFill>
              <a:latin typeface="Open Sans" panose="020B0606030504020204" pitchFamily="34" charset="0"/>
            </a:endParaRPr>
          </a:p>
          <a:p>
            <a:endParaRPr lang="en-US" noProof="1">
              <a:solidFill>
                <a:srgbClr val="134263"/>
              </a:solidFill>
              <a:latin typeface="Open Sans" panose="020B0606030504020204" pitchFamily="34" charset="0"/>
            </a:endParaRPr>
          </a:p>
          <a:p>
            <a:endParaRPr lang="en-US" noProof="1">
              <a:solidFill>
                <a:srgbClr val="134263"/>
              </a:solidFill>
              <a:latin typeface="Open Sans" panose="020B0606030504020204" pitchFamily="34" charset="0"/>
            </a:endParaRPr>
          </a:p>
          <a:p>
            <a:endParaRPr lang="en-US" noProof="1">
              <a:solidFill>
                <a:srgbClr val="134263"/>
              </a:solidFill>
              <a:latin typeface="Open Sans" panose="020B0606030504020204" pitchFamily="34" charset="0"/>
            </a:endParaRPr>
          </a:p>
        </p:txBody>
      </p:sp>
    </p:spTree>
    <p:extLst>
      <p:ext uri="{BB962C8B-B14F-4D97-AF65-F5344CB8AC3E}">
        <p14:creationId xmlns:p14="http://schemas.microsoft.com/office/powerpoint/2010/main" val="2521858837"/>
      </p:ext>
    </p:extLst>
  </p:cSld>
  <p:clrMapOvr>
    <a:masterClrMapping/>
  </p:clrMapOvr>
  <p:transition>
    <p:fade/>
  </p:transition>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D034CF0-C5AA-46EB-9EA0-D523FB502530}"/>
              </a:ext>
            </a:extLst>
          </p:cNvPr>
          <p:cNvGrpSpPr/>
          <p:nvPr/>
        </p:nvGrpSpPr>
        <p:grpSpPr>
          <a:xfrm>
            <a:off x="609350" y="200610"/>
            <a:ext cx="10973299" cy="7969477"/>
            <a:chOff x="609350" y="24324"/>
            <a:chExt cx="10973299" cy="1396354"/>
          </a:xfrm>
        </p:grpSpPr>
        <p:sp>
          <p:nvSpPr>
            <p:cNvPr id="6" name="TextBox 5">
              <a:extLst>
                <a:ext uri="{FF2B5EF4-FFF2-40B4-BE49-F238E27FC236}">
                  <a16:creationId xmlns:a16="http://schemas.microsoft.com/office/drawing/2014/main" id="{2CEF7637-A8C4-42FD-9D5C-45AA8ED21EBA}"/>
                </a:ext>
              </a:extLst>
            </p:cNvPr>
            <p:cNvSpPr txBox="1"/>
            <p:nvPr/>
          </p:nvSpPr>
          <p:spPr>
            <a:xfrm>
              <a:off x="609350" y="24324"/>
              <a:ext cx="10450533" cy="188742"/>
            </a:xfrm>
            <a:prstGeom prst="rect">
              <a:avLst/>
            </a:prstGeom>
            <a:noFill/>
          </p:spPr>
          <p:txBody>
            <a:bodyPr wrap="square" rtlCol="0">
              <a:spAutoFit/>
            </a:bodyPr>
            <a:lstStyle/>
            <a:p>
              <a:pPr algn="ctr"/>
              <a:r>
                <a:rPr lang="en-US" sz="4000" b="1" noProof="1">
                  <a:solidFill>
                    <a:schemeClr val="accent2">
                      <a:lumMod val="50000"/>
                    </a:schemeClr>
                  </a:solidFill>
                </a:rPr>
                <a:t>Daphne</a:t>
              </a:r>
            </a:p>
            <a:p>
              <a:pPr algn="ctr"/>
              <a:r>
                <a:rPr lang="fi-FI" sz="2400" b="1" noProof="1">
                  <a:solidFill>
                    <a:schemeClr val="accent2">
                      <a:lumMod val="50000"/>
                    </a:schemeClr>
                  </a:solidFill>
                </a:rPr>
                <a:t>F</a:t>
              </a:r>
              <a:r>
                <a:rPr lang="en-US" sz="2400" b="1" noProof="1">
                  <a:solidFill>
                    <a:schemeClr val="accent2">
                      <a:lumMod val="50000"/>
                    </a:schemeClr>
                  </a:solidFill>
                </a:rPr>
                <a:t>ight violence, including gender-based violence</a:t>
              </a:r>
              <a:endParaRPr lang="et-EE" sz="2400" b="1" noProof="1">
                <a:solidFill>
                  <a:schemeClr val="accent2">
                    <a:lumMod val="50000"/>
                  </a:schemeClr>
                </a:solidFill>
              </a:endParaRPr>
            </a:p>
          </p:txBody>
        </p:sp>
        <p:sp>
          <p:nvSpPr>
            <p:cNvPr id="7" name="TextBox 6">
              <a:extLst>
                <a:ext uri="{FF2B5EF4-FFF2-40B4-BE49-F238E27FC236}">
                  <a16:creationId xmlns:a16="http://schemas.microsoft.com/office/drawing/2014/main" id="{F918EC92-351E-41A2-85DD-7BA245290833}"/>
                </a:ext>
              </a:extLst>
            </p:cNvPr>
            <p:cNvSpPr txBox="1"/>
            <p:nvPr/>
          </p:nvSpPr>
          <p:spPr>
            <a:xfrm>
              <a:off x="609352" y="651237"/>
              <a:ext cx="10973297" cy="769441"/>
            </a:xfrm>
            <a:prstGeom prst="rect">
              <a:avLst/>
            </a:prstGeom>
            <a:noFill/>
          </p:spPr>
          <p:txBody>
            <a:bodyPr wrap="square" rtlCol="0">
              <a:spAutoFit/>
            </a:bodyPr>
            <a:lstStyle/>
            <a:p>
              <a:pPr algn="ctr"/>
              <a:endParaRPr lang="et-EE" sz="4400" noProof="1">
                <a:solidFill>
                  <a:schemeClr val="accent6">
                    <a:lumMod val="50000"/>
                  </a:schemeClr>
                </a:solidFill>
              </a:endParaRPr>
            </a:p>
          </p:txBody>
        </p:sp>
        <p:sp>
          <p:nvSpPr>
            <p:cNvPr id="8" name="Rectangle 7">
              <a:extLst>
                <a:ext uri="{FF2B5EF4-FFF2-40B4-BE49-F238E27FC236}">
                  <a16:creationId xmlns:a16="http://schemas.microsoft.com/office/drawing/2014/main" id="{9CED7308-AAB3-4049-A22E-1AE5D84F69AA}"/>
                </a:ext>
              </a:extLst>
            </p:cNvPr>
            <p:cNvSpPr/>
            <p:nvPr/>
          </p:nvSpPr>
          <p:spPr>
            <a:xfrm>
              <a:off x="4033838" y="1051347"/>
              <a:ext cx="4124325" cy="45719"/>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11</a:t>
            </a:fld>
            <a:endParaRPr lang="et-EE" noProof="1"/>
          </a:p>
        </p:txBody>
      </p:sp>
      <p:sp>
        <p:nvSpPr>
          <p:cNvPr id="4" name="TextBox 3">
            <a:extLst>
              <a:ext uri="{FF2B5EF4-FFF2-40B4-BE49-F238E27FC236}">
                <a16:creationId xmlns:a16="http://schemas.microsoft.com/office/drawing/2014/main" id="{A701D052-05C3-487C-8AF3-2B68C1C83557}"/>
              </a:ext>
            </a:extLst>
          </p:cNvPr>
          <p:cNvSpPr txBox="1"/>
          <p:nvPr/>
        </p:nvSpPr>
        <p:spPr>
          <a:xfrm>
            <a:off x="678446" y="1305586"/>
            <a:ext cx="11067784" cy="5416868"/>
          </a:xfrm>
          <a:prstGeom prst="rect">
            <a:avLst/>
          </a:prstGeom>
          <a:noFill/>
        </p:spPr>
        <p:txBody>
          <a:bodyPr wrap="square" spcCol="180000" rtlCol="0">
            <a:spAutoFit/>
          </a:bodyPr>
          <a:lstStyle/>
          <a:p>
            <a:pPr algn="just">
              <a:spcAft>
                <a:spcPts val="800"/>
              </a:spcAft>
            </a:pPr>
            <a:r>
              <a:rPr lang="en-US" sz="1700" b="1" noProof="1">
                <a:solidFill>
                  <a:schemeClr val="accent2">
                    <a:lumMod val="50000"/>
                  </a:schemeClr>
                </a:solidFill>
                <a:latin typeface="Open Sans" panose="020B0606030504020204" pitchFamily="34" charset="0"/>
              </a:rPr>
              <a:t>Objective: </a:t>
            </a:r>
          </a:p>
          <a:p>
            <a:pPr marL="285750" indent="-285750" algn="just">
              <a:buFont typeface="Arial" panose="020B0604020202020204" pitchFamily="34" charset="0"/>
              <a:buChar char="•"/>
            </a:pPr>
            <a:r>
              <a:rPr lang="en-US" sz="1700" noProof="1">
                <a:solidFill>
                  <a:schemeClr val="accent2">
                    <a:lumMod val="50000"/>
                  </a:schemeClr>
                </a:solidFill>
                <a:latin typeface="Open Sans" panose="020B0606030504020204" pitchFamily="34" charset="0"/>
              </a:rPr>
              <a:t>prevent and combat at all forms of gender-based violence against women and girls and domestic violence;</a:t>
            </a:r>
          </a:p>
          <a:p>
            <a:pPr marL="285750" indent="-285750" algn="just">
              <a:buFont typeface="Arial" panose="020B0604020202020204" pitchFamily="34" charset="0"/>
              <a:buChar char="•"/>
            </a:pPr>
            <a:r>
              <a:rPr lang="en-US" sz="1700" noProof="1">
                <a:solidFill>
                  <a:schemeClr val="accent2">
                    <a:lumMod val="50000"/>
                  </a:schemeClr>
                </a:solidFill>
                <a:latin typeface="Open Sans" panose="020B0606030504020204" pitchFamily="34" charset="0"/>
              </a:rPr>
              <a:t>prevent and combat all forms of violence against children, young people, as well as violence against other groups at risk, such as LGBTQI persons and persons with disabilities;</a:t>
            </a:r>
          </a:p>
          <a:p>
            <a:pPr marL="285750" indent="-285750" algn="just">
              <a:spcAft>
                <a:spcPts val="800"/>
              </a:spcAft>
              <a:buFont typeface="Arial" panose="020B0604020202020204" pitchFamily="34" charset="0"/>
              <a:buChar char="•"/>
            </a:pPr>
            <a:r>
              <a:rPr lang="en-US" sz="1700" noProof="1">
                <a:solidFill>
                  <a:schemeClr val="accent2">
                    <a:lumMod val="50000"/>
                  </a:schemeClr>
                </a:solidFill>
                <a:latin typeface="Open Sans" panose="020B0606030504020204" pitchFamily="34" charset="0"/>
              </a:rPr>
              <a:t>support and protect all direct and indirect victims of such violence, e.g. domestic violence exerted within the family or violence in intimate relationships, including children orphaned by domestic crimes.</a:t>
            </a:r>
          </a:p>
          <a:p>
            <a:pPr algn="just">
              <a:spcAft>
                <a:spcPts val="800"/>
              </a:spcAft>
            </a:pPr>
            <a:r>
              <a:rPr lang="en-US" sz="1700" b="1" noProof="1">
                <a:solidFill>
                  <a:schemeClr val="accent2">
                    <a:lumMod val="50000"/>
                  </a:schemeClr>
                </a:solidFill>
                <a:latin typeface="Open Sans" panose="020B0606030504020204" pitchFamily="34" charset="0"/>
              </a:rPr>
              <a:t>Funded activities</a:t>
            </a:r>
            <a:r>
              <a:rPr lang="en-US" sz="1700" noProof="1">
                <a:solidFill>
                  <a:schemeClr val="accent2">
                    <a:lumMod val="50000"/>
                  </a:schemeClr>
                </a:solidFill>
                <a:latin typeface="Open Sans" panose="020B0606030504020204" pitchFamily="34" charset="0"/>
              </a:rPr>
              <a:t>: awareness raising and empowerment; training of specialists; development and implementation of protocols, working methods and tools; exchange of good practices; development and implementation of data collection strategies and systems; establishing or strengthening support mechanisms; assessing the impact of Covid-19 on children's well-being and the functioning of support systems; establishment of national, local and regional support centers; implementing or adapting information campaigns.</a:t>
            </a:r>
          </a:p>
          <a:p>
            <a:pPr algn="just">
              <a:spcAft>
                <a:spcPts val="800"/>
              </a:spcAft>
            </a:pPr>
            <a:r>
              <a:rPr lang="en-US" sz="1700" b="1" noProof="1">
                <a:solidFill>
                  <a:schemeClr val="accent2">
                    <a:lumMod val="50000"/>
                  </a:schemeClr>
                </a:solidFill>
                <a:latin typeface="Open Sans" panose="020B0606030504020204" pitchFamily="34" charset="0"/>
              </a:rPr>
              <a:t>Participation is open to: legal entities (public or private). Applications must be submitted by a consortium of at least two applicants, both national and transnational projects are allowed.</a:t>
            </a:r>
          </a:p>
          <a:p>
            <a:pPr algn="just">
              <a:spcAft>
                <a:spcPts val="800"/>
              </a:spcAft>
            </a:pPr>
            <a:r>
              <a:rPr lang="en-US" sz="1700" b="1" noProof="1">
                <a:solidFill>
                  <a:schemeClr val="accent2">
                    <a:lumMod val="50000"/>
                  </a:schemeClr>
                </a:solidFill>
                <a:latin typeface="Open Sans" panose="020B0606030504020204" pitchFamily="34" charset="0"/>
              </a:rPr>
              <a:t>Amount of funding: unlimited</a:t>
            </a:r>
          </a:p>
          <a:p>
            <a:pPr algn="just">
              <a:spcAft>
                <a:spcPts val="800"/>
              </a:spcAft>
            </a:pPr>
            <a:endParaRPr lang="en-US" sz="1700" b="1" noProof="1">
              <a:solidFill>
                <a:schemeClr val="accent2">
                  <a:lumMod val="50000"/>
                </a:schemeClr>
              </a:solidFill>
              <a:latin typeface="Open Sans" panose="020B0606030504020204" pitchFamily="34" charset="0"/>
            </a:endParaRPr>
          </a:p>
          <a:p>
            <a:pPr algn="just">
              <a:spcAft>
                <a:spcPts val="800"/>
              </a:spcAft>
            </a:pPr>
            <a:endParaRPr lang="et-EE" sz="1700" noProof="1">
              <a:solidFill>
                <a:schemeClr val="accent2">
                  <a:lumMod val="50000"/>
                </a:schemeClr>
              </a:solidFill>
              <a:latin typeface="Open Sans" panose="020B0606030504020204" pitchFamily="34" charset="0"/>
            </a:endParaRPr>
          </a:p>
        </p:txBody>
      </p:sp>
    </p:spTree>
    <p:extLst>
      <p:ext uri="{BB962C8B-B14F-4D97-AF65-F5344CB8AC3E}">
        <p14:creationId xmlns:p14="http://schemas.microsoft.com/office/powerpoint/2010/main" val="4003981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533F7581-EC63-4596-9800-ABE0104CA84E}"/>
              </a:ext>
            </a:extLst>
          </p:cNvPr>
          <p:cNvSpPr>
            <a:spLocks noGrp="1"/>
          </p:cNvSpPr>
          <p:nvPr>
            <p:ph type="sldNum" sz="quarter" idx="13"/>
          </p:nvPr>
        </p:nvSpPr>
        <p:spPr/>
        <p:txBody>
          <a:bodyPr/>
          <a:lstStyle/>
          <a:p>
            <a:fld id="{4FFE1565-1DD4-423E-9BD5-3EACEECE45CA}" type="slidenum">
              <a:rPr lang="et-EE" smtClean="0"/>
              <a:pPr/>
              <a:t>12</a:t>
            </a:fld>
            <a:endParaRPr lang="et-EE" dirty="0"/>
          </a:p>
        </p:txBody>
      </p:sp>
      <p:grpSp>
        <p:nvGrpSpPr>
          <p:cNvPr id="2" name="Group 1">
            <a:extLst>
              <a:ext uri="{FF2B5EF4-FFF2-40B4-BE49-F238E27FC236}">
                <a16:creationId xmlns:a16="http://schemas.microsoft.com/office/drawing/2014/main" id="{886CA689-F831-49C8-8A5B-8A628D7A4793}"/>
              </a:ext>
            </a:extLst>
          </p:cNvPr>
          <p:cNvGrpSpPr/>
          <p:nvPr/>
        </p:nvGrpSpPr>
        <p:grpSpPr>
          <a:xfrm>
            <a:off x="609352" y="0"/>
            <a:ext cx="10973297" cy="1095728"/>
            <a:chOff x="609352" y="0"/>
            <a:chExt cx="10973297" cy="1095728"/>
          </a:xfrm>
        </p:grpSpPr>
        <p:sp>
          <p:nvSpPr>
            <p:cNvPr id="25" name="TextBox 24">
              <a:extLst>
                <a:ext uri="{FF2B5EF4-FFF2-40B4-BE49-F238E27FC236}">
                  <a16:creationId xmlns:a16="http://schemas.microsoft.com/office/drawing/2014/main" id="{DE8E40B5-FE9E-4A1B-ACB6-A6CE34F22F84}"/>
                </a:ext>
              </a:extLst>
            </p:cNvPr>
            <p:cNvSpPr txBox="1"/>
            <p:nvPr/>
          </p:nvSpPr>
          <p:spPr>
            <a:xfrm>
              <a:off x="876495" y="0"/>
              <a:ext cx="10439011" cy="769441"/>
            </a:xfrm>
            <a:prstGeom prst="rect">
              <a:avLst/>
            </a:prstGeom>
            <a:noFill/>
          </p:spPr>
          <p:txBody>
            <a:bodyPr wrap="square" rtlCol="0">
              <a:spAutoFit/>
            </a:bodyPr>
            <a:lstStyle/>
            <a:p>
              <a:pPr algn="ctr"/>
              <a:r>
                <a:rPr lang="en-US" sz="4400" b="1" noProof="1">
                  <a:solidFill>
                    <a:srgbClr val="134263"/>
                  </a:solidFill>
                </a:rPr>
                <a:t>Applying for funding</a:t>
              </a:r>
              <a:endParaRPr lang="et-EE" sz="4400" b="1" noProof="1">
                <a:solidFill>
                  <a:srgbClr val="134263"/>
                </a:solidFill>
              </a:endParaRPr>
            </a:p>
          </p:txBody>
        </p:sp>
        <p:sp>
          <p:nvSpPr>
            <p:cNvPr id="26" name="TextBox 25">
              <a:extLst>
                <a:ext uri="{FF2B5EF4-FFF2-40B4-BE49-F238E27FC236}">
                  <a16:creationId xmlns:a16="http://schemas.microsoft.com/office/drawing/2014/main" id="{7C820600-B8B0-47E5-945D-52E12F8A048A}"/>
                </a:ext>
              </a:extLst>
            </p:cNvPr>
            <p:cNvSpPr txBox="1"/>
            <p:nvPr/>
          </p:nvSpPr>
          <p:spPr>
            <a:xfrm>
              <a:off x="609352" y="651237"/>
              <a:ext cx="10973297" cy="400110"/>
            </a:xfrm>
            <a:prstGeom prst="rect">
              <a:avLst/>
            </a:prstGeom>
            <a:noFill/>
          </p:spPr>
          <p:txBody>
            <a:bodyPr wrap="square" rtlCol="0">
              <a:spAutoFit/>
            </a:bodyPr>
            <a:lstStyle/>
            <a:p>
              <a:pPr algn="ctr"/>
              <a:r>
                <a:rPr lang="en-US" sz="2000" noProof="1">
                  <a:solidFill>
                    <a:schemeClr val="accent6">
                      <a:lumMod val="50000"/>
                    </a:schemeClr>
                  </a:solidFill>
                </a:rPr>
                <a:t>Next steps</a:t>
              </a:r>
              <a:endParaRPr lang="et-EE" sz="4400" noProof="1">
                <a:solidFill>
                  <a:schemeClr val="accent6">
                    <a:lumMod val="50000"/>
                  </a:schemeClr>
                </a:solidFill>
              </a:endParaRPr>
            </a:p>
          </p:txBody>
        </p:sp>
        <p:sp>
          <p:nvSpPr>
            <p:cNvPr id="27" name="Rectangle 26">
              <a:extLst>
                <a:ext uri="{FF2B5EF4-FFF2-40B4-BE49-F238E27FC236}">
                  <a16:creationId xmlns:a16="http://schemas.microsoft.com/office/drawing/2014/main" id="{CE574B42-C434-416D-B0CF-691BDA6A2D75}"/>
                </a:ext>
              </a:extLst>
            </p:cNvPr>
            <p:cNvSpPr/>
            <p:nvPr/>
          </p:nvSpPr>
          <p:spPr>
            <a:xfrm>
              <a:off x="4033838" y="1050009"/>
              <a:ext cx="4124325" cy="45719"/>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grpSp>
        <p:nvGrpSpPr>
          <p:cNvPr id="63" name="Group 62">
            <a:extLst>
              <a:ext uri="{FF2B5EF4-FFF2-40B4-BE49-F238E27FC236}">
                <a16:creationId xmlns:a16="http://schemas.microsoft.com/office/drawing/2014/main" id="{03919372-00D0-4529-98BC-C32BAE7110DD}"/>
              </a:ext>
            </a:extLst>
          </p:cNvPr>
          <p:cNvGrpSpPr/>
          <p:nvPr/>
        </p:nvGrpSpPr>
        <p:grpSpPr>
          <a:xfrm>
            <a:off x="2860447" y="1303074"/>
            <a:ext cx="9171533" cy="1175993"/>
            <a:chOff x="2860447" y="1261485"/>
            <a:chExt cx="9171533" cy="1175993"/>
          </a:xfrm>
        </p:grpSpPr>
        <p:grpSp>
          <p:nvGrpSpPr>
            <p:cNvPr id="41" name="Group 40">
              <a:extLst>
                <a:ext uri="{FF2B5EF4-FFF2-40B4-BE49-F238E27FC236}">
                  <a16:creationId xmlns:a16="http://schemas.microsoft.com/office/drawing/2014/main" id="{21F1DA1D-4822-44FA-BDBD-C8EE322319BD}"/>
                </a:ext>
              </a:extLst>
            </p:cNvPr>
            <p:cNvGrpSpPr/>
            <p:nvPr/>
          </p:nvGrpSpPr>
          <p:grpSpPr>
            <a:xfrm>
              <a:off x="2860447" y="1323040"/>
              <a:ext cx="400110" cy="400110"/>
              <a:chOff x="3736747" y="1705008"/>
              <a:chExt cx="400110" cy="400110"/>
            </a:xfrm>
          </p:grpSpPr>
          <p:sp>
            <p:nvSpPr>
              <p:cNvPr id="28" name="Oval 27">
                <a:extLst>
                  <a:ext uri="{FF2B5EF4-FFF2-40B4-BE49-F238E27FC236}">
                    <a16:creationId xmlns:a16="http://schemas.microsoft.com/office/drawing/2014/main" id="{5634D1E1-E921-4962-9770-C0CA0B8E73BA}"/>
                  </a:ext>
                </a:extLst>
              </p:cNvPr>
              <p:cNvSpPr/>
              <p:nvPr/>
            </p:nvSpPr>
            <p:spPr>
              <a:xfrm>
                <a:off x="3736747" y="1705008"/>
                <a:ext cx="400110" cy="40011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0" name="Freeform: Shape 39">
                <a:extLst>
                  <a:ext uri="{FF2B5EF4-FFF2-40B4-BE49-F238E27FC236}">
                    <a16:creationId xmlns:a16="http://schemas.microsoft.com/office/drawing/2014/main" id="{116F83B8-D2C0-4B6A-B468-C2D5B6C3B190}"/>
                  </a:ext>
                </a:extLst>
              </p:cNvPr>
              <p:cNvSpPr/>
              <p:nvPr/>
            </p:nvSpPr>
            <p:spPr>
              <a:xfrm>
                <a:off x="3890577" y="1812614"/>
                <a:ext cx="92450" cy="184899"/>
              </a:xfrm>
              <a:custGeom>
                <a:avLst/>
                <a:gdLst>
                  <a:gd name="connsiteX0" fmla="*/ 0 w 145256"/>
                  <a:gd name="connsiteY0" fmla="*/ 0 h 290512"/>
                  <a:gd name="connsiteX1" fmla="*/ 145256 w 145256"/>
                  <a:gd name="connsiteY1" fmla="*/ 145256 h 290512"/>
                  <a:gd name="connsiteX2" fmla="*/ 0 w 145256"/>
                  <a:gd name="connsiteY2" fmla="*/ 290512 h 290512"/>
                </a:gdLst>
                <a:ahLst/>
                <a:cxnLst>
                  <a:cxn ang="0">
                    <a:pos x="connsiteX0" y="connsiteY0"/>
                  </a:cxn>
                  <a:cxn ang="0">
                    <a:pos x="connsiteX1" y="connsiteY1"/>
                  </a:cxn>
                  <a:cxn ang="0">
                    <a:pos x="connsiteX2" y="connsiteY2"/>
                  </a:cxn>
                </a:cxnLst>
                <a:rect l="l" t="t" r="r" b="b"/>
                <a:pathLst>
                  <a:path w="145256" h="290512">
                    <a:moveTo>
                      <a:pt x="0" y="0"/>
                    </a:moveTo>
                    <a:lnTo>
                      <a:pt x="145256" y="145256"/>
                    </a:lnTo>
                    <a:lnTo>
                      <a:pt x="0" y="29051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sp>
          <p:nvSpPr>
            <p:cNvPr id="51" name="TextBox 50">
              <a:extLst>
                <a:ext uri="{FF2B5EF4-FFF2-40B4-BE49-F238E27FC236}">
                  <a16:creationId xmlns:a16="http://schemas.microsoft.com/office/drawing/2014/main" id="{AFAE98B9-87CD-4018-94CE-134782F473BB}"/>
                </a:ext>
              </a:extLst>
            </p:cNvPr>
            <p:cNvSpPr txBox="1"/>
            <p:nvPr/>
          </p:nvSpPr>
          <p:spPr>
            <a:xfrm>
              <a:off x="3590925" y="1261485"/>
              <a:ext cx="5886450" cy="461665"/>
            </a:xfrm>
            <a:prstGeom prst="rect">
              <a:avLst/>
            </a:prstGeom>
            <a:noFill/>
          </p:spPr>
          <p:txBody>
            <a:bodyPr wrap="square" rtlCol="0">
              <a:spAutoFit/>
            </a:bodyPr>
            <a:lstStyle/>
            <a:p>
              <a:r>
                <a:rPr lang="en-US" sz="2400" cap="small" spc="300" dirty="0">
                  <a:solidFill>
                    <a:schemeClr val="tx2"/>
                  </a:solidFill>
                  <a:latin typeface="Lato Black" panose="020F0502020204030203" pitchFamily="34" charset="0"/>
                  <a:ea typeface="Lato Black" panose="020F0502020204030203" pitchFamily="34" charset="0"/>
                  <a:cs typeface="Lato Black" panose="020F0502020204030203" pitchFamily="34" charset="0"/>
                </a:rPr>
                <a:t>Information</a:t>
              </a:r>
              <a:endParaRPr lang="et-EE" sz="2400" cap="small" spc="300" dirty="0">
                <a:solidFill>
                  <a:schemeClr val="tx2"/>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2" name="TextBox 51">
              <a:extLst>
                <a:ext uri="{FF2B5EF4-FFF2-40B4-BE49-F238E27FC236}">
                  <a16:creationId xmlns:a16="http://schemas.microsoft.com/office/drawing/2014/main" id="{B267CA04-38F2-4F9E-ADD2-2F57C35F5115}"/>
                </a:ext>
              </a:extLst>
            </p:cNvPr>
            <p:cNvSpPr txBox="1"/>
            <p:nvPr/>
          </p:nvSpPr>
          <p:spPr>
            <a:xfrm>
              <a:off x="3642122" y="1852703"/>
              <a:ext cx="8389858" cy="584775"/>
            </a:xfrm>
            <a:prstGeom prst="rect">
              <a:avLst/>
            </a:prstGeom>
            <a:noFill/>
          </p:spPr>
          <p:txBody>
            <a:bodyPr wrap="square" rtlCol="0">
              <a:spAutoFit/>
            </a:bodyPr>
            <a:lstStyle/>
            <a:p>
              <a:r>
                <a:rPr lang="en-US" sz="1600" dirty="0">
                  <a:solidFill>
                    <a:schemeClr val="bg2">
                      <a:lumMod val="50000"/>
                    </a:schemeClr>
                  </a:solidFill>
                  <a:latin typeface="Tahoma" panose="020B0604030504040204" pitchFamily="34" charset="0"/>
                  <a:hlinkClick r:id="rId2"/>
                </a:rPr>
                <a:t>https://ec.europa.eu/info/funding-tenders/opportunities/portal/screen/programmes/cerv</a:t>
              </a:r>
              <a:endParaRPr lang="en-US" sz="1600" dirty="0">
                <a:solidFill>
                  <a:schemeClr val="bg2">
                    <a:lumMod val="50000"/>
                  </a:schemeClr>
                </a:solidFill>
                <a:latin typeface="Tahoma" panose="020B0604030504040204" pitchFamily="34" charset="0"/>
              </a:endParaRPr>
            </a:p>
            <a:p>
              <a:endParaRPr lang="et-EE" sz="1600" dirty="0">
                <a:solidFill>
                  <a:schemeClr val="bg2">
                    <a:lumMod val="50000"/>
                  </a:schemeClr>
                </a:solidFill>
              </a:endParaRPr>
            </a:p>
          </p:txBody>
        </p:sp>
      </p:grpSp>
      <p:grpSp>
        <p:nvGrpSpPr>
          <p:cNvPr id="71" name="Group 70">
            <a:extLst>
              <a:ext uri="{FF2B5EF4-FFF2-40B4-BE49-F238E27FC236}">
                <a16:creationId xmlns:a16="http://schemas.microsoft.com/office/drawing/2014/main" id="{47DA227E-73D6-425F-9323-4DBAA96EBF49}"/>
              </a:ext>
            </a:extLst>
          </p:cNvPr>
          <p:cNvGrpSpPr/>
          <p:nvPr/>
        </p:nvGrpSpPr>
        <p:grpSpPr>
          <a:xfrm>
            <a:off x="2860447" y="3186414"/>
            <a:ext cx="9171533" cy="1785104"/>
            <a:chOff x="2860447" y="3186414"/>
            <a:chExt cx="9171533" cy="1785104"/>
          </a:xfrm>
        </p:grpSpPr>
        <p:grpSp>
          <p:nvGrpSpPr>
            <p:cNvPr id="64" name="Group 63">
              <a:extLst>
                <a:ext uri="{FF2B5EF4-FFF2-40B4-BE49-F238E27FC236}">
                  <a16:creationId xmlns:a16="http://schemas.microsoft.com/office/drawing/2014/main" id="{C47EF6D0-5084-425C-8592-F2DCEF7F131F}"/>
                </a:ext>
              </a:extLst>
            </p:cNvPr>
            <p:cNvGrpSpPr/>
            <p:nvPr/>
          </p:nvGrpSpPr>
          <p:grpSpPr>
            <a:xfrm>
              <a:off x="3590925" y="3186414"/>
              <a:ext cx="8441055" cy="1785104"/>
              <a:chOff x="3590925" y="3186414"/>
              <a:chExt cx="8441055" cy="1785104"/>
            </a:xfrm>
          </p:grpSpPr>
          <p:sp>
            <p:nvSpPr>
              <p:cNvPr id="56" name="TextBox 55">
                <a:extLst>
                  <a:ext uri="{FF2B5EF4-FFF2-40B4-BE49-F238E27FC236}">
                    <a16:creationId xmlns:a16="http://schemas.microsoft.com/office/drawing/2014/main" id="{22399ACD-1989-41C3-B6C3-0BB065103502}"/>
                  </a:ext>
                </a:extLst>
              </p:cNvPr>
              <p:cNvSpPr txBox="1"/>
              <p:nvPr/>
            </p:nvSpPr>
            <p:spPr>
              <a:xfrm>
                <a:off x="3590925" y="3186414"/>
                <a:ext cx="5886450" cy="461665"/>
              </a:xfrm>
              <a:prstGeom prst="rect">
                <a:avLst/>
              </a:prstGeom>
              <a:noFill/>
            </p:spPr>
            <p:txBody>
              <a:bodyPr wrap="square" rtlCol="0">
                <a:spAutoFit/>
              </a:bodyPr>
              <a:lstStyle/>
              <a:p>
                <a:r>
                  <a:rPr lang="en-US" sz="2400" cap="small" spc="300" dirty="0">
                    <a:solidFill>
                      <a:schemeClr val="tx2"/>
                    </a:solidFill>
                    <a:latin typeface="Lato Black" panose="020F0502020204030203" pitchFamily="34" charset="0"/>
                    <a:ea typeface="Lato Black" panose="020F0502020204030203" pitchFamily="34" charset="0"/>
                    <a:cs typeface="Lato Black" panose="020F0502020204030203" pitchFamily="34" charset="0"/>
                  </a:rPr>
                  <a:t>Application rounds</a:t>
                </a:r>
                <a:endParaRPr lang="et-EE" sz="2400" cap="small" spc="300" dirty="0">
                  <a:solidFill>
                    <a:schemeClr val="tx2"/>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7" name="TextBox 56">
                <a:extLst>
                  <a:ext uri="{FF2B5EF4-FFF2-40B4-BE49-F238E27FC236}">
                    <a16:creationId xmlns:a16="http://schemas.microsoft.com/office/drawing/2014/main" id="{3E586ABF-9D82-4E8B-8721-9A493C4F0FD3}"/>
                  </a:ext>
                </a:extLst>
              </p:cNvPr>
              <p:cNvSpPr txBox="1"/>
              <p:nvPr/>
            </p:nvSpPr>
            <p:spPr>
              <a:xfrm>
                <a:off x="3642122" y="3648079"/>
                <a:ext cx="8389858" cy="1323439"/>
              </a:xfrm>
              <a:prstGeom prst="rect">
                <a:avLst/>
              </a:prstGeom>
              <a:noFill/>
            </p:spPr>
            <p:txBody>
              <a:bodyPr wrap="square" rtlCol="0">
                <a:spAutoFit/>
              </a:bodyPr>
              <a:lstStyle/>
              <a:p>
                <a:r>
                  <a:rPr lang="en-US" sz="1600" dirty="0">
                    <a:solidFill>
                      <a:schemeClr val="bg2">
                        <a:lumMod val="50000"/>
                      </a:schemeClr>
                    </a:solidFill>
                    <a:latin typeface="Tahoma" panose="020B0604030504040204" pitchFamily="34" charset="0"/>
                    <a:hlinkClick r:id="rId2"/>
                  </a:rPr>
                  <a:t>https://ec.europa.eu/info/funding-tenders/opportunities/portal/screen/programmes/cerv</a:t>
                </a:r>
                <a:endParaRPr lang="en-US" sz="1600" dirty="0">
                  <a:solidFill>
                    <a:schemeClr val="bg2">
                      <a:lumMod val="50000"/>
                    </a:schemeClr>
                  </a:solidFill>
                  <a:latin typeface="Tahoma" panose="020B0604030504040204" pitchFamily="34" charset="0"/>
                </a:endParaRPr>
              </a:p>
              <a:p>
                <a:endParaRPr lang="en-US" sz="1600" dirty="0">
                  <a:solidFill>
                    <a:schemeClr val="bg2">
                      <a:lumMod val="50000"/>
                    </a:schemeClr>
                  </a:solidFill>
                  <a:latin typeface="Tahoma" panose="020B0604030504040204" pitchFamily="34" charset="0"/>
                </a:endParaRPr>
              </a:p>
              <a:p>
                <a:r>
                  <a:rPr lang="en-US" sz="1600" dirty="0">
                    <a:solidFill>
                      <a:schemeClr val="bg2">
                        <a:lumMod val="50000"/>
                      </a:schemeClr>
                    </a:solidFill>
                    <a:latin typeface="Tahoma" panose="020B0604030504040204" pitchFamily="34" charset="0"/>
                    <a:hlinkClick r:id="rId3"/>
                  </a:rPr>
                  <a:t>EU Login</a:t>
                </a:r>
                <a:endParaRPr lang="en-US" sz="1600" dirty="0">
                  <a:solidFill>
                    <a:schemeClr val="bg2">
                      <a:lumMod val="50000"/>
                    </a:schemeClr>
                  </a:solidFill>
                  <a:latin typeface="Tahoma" panose="020B0604030504040204" pitchFamily="34" charset="0"/>
                </a:endParaRPr>
              </a:p>
              <a:p>
                <a:endParaRPr lang="et-EE" sz="1600" dirty="0">
                  <a:solidFill>
                    <a:schemeClr val="bg2">
                      <a:lumMod val="50000"/>
                    </a:schemeClr>
                  </a:solidFill>
                </a:endParaRPr>
              </a:p>
              <a:p>
                <a:endParaRPr lang="et-EE" sz="1600" dirty="0">
                  <a:solidFill>
                    <a:schemeClr val="bg2">
                      <a:lumMod val="50000"/>
                    </a:schemeClr>
                  </a:solidFill>
                </a:endParaRPr>
              </a:p>
            </p:txBody>
          </p:sp>
        </p:grpSp>
        <p:sp>
          <p:nvSpPr>
            <p:cNvPr id="66" name="Oval 65">
              <a:extLst>
                <a:ext uri="{FF2B5EF4-FFF2-40B4-BE49-F238E27FC236}">
                  <a16:creationId xmlns:a16="http://schemas.microsoft.com/office/drawing/2014/main" id="{15285113-7AB6-40A5-AC2F-8E14563B8B79}"/>
                </a:ext>
              </a:extLst>
            </p:cNvPr>
            <p:cNvSpPr/>
            <p:nvPr/>
          </p:nvSpPr>
          <p:spPr>
            <a:xfrm>
              <a:off x="2860447" y="3247969"/>
              <a:ext cx="400110" cy="40011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7" name="Freeform: Shape 66">
              <a:extLst>
                <a:ext uri="{FF2B5EF4-FFF2-40B4-BE49-F238E27FC236}">
                  <a16:creationId xmlns:a16="http://schemas.microsoft.com/office/drawing/2014/main" id="{6D6D7ED0-D5EB-46D8-8837-0C98FDB8EAB4}"/>
                </a:ext>
              </a:extLst>
            </p:cNvPr>
            <p:cNvSpPr/>
            <p:nvPr/>
          </p:nvSpPr>
          <p:spPr>
            <a:xfrm>
              <a:off x="3014277" y="3355575"/>
              <a:ext cx="92450" cy="184899"/>
            </a:xfrm>
            <a:custGeom>
              <a:avLst/>
              <a:gdLst>
                <a:gd name="connsiteX0" fmla="*/ 0 w 145256"/>
                <a:gd name="connsiteY0" fmla="*/ 0 h 290512"/>
                <a:gd name="connsiteX1" fmla="*/ 145256 w 145256"/>
                <a:gd name="connsiteY1" fmla="*/ 145256 h 290512"/>
                <a:gd name="connsiteX2" fmla="*/ 0 w 145256"/>
                <a:gd name="connsiteY2" fmla="*/ 290512 h 290512"/>
              </a:gdLst>
              <a:ahLst/>
              <a:cxnLst>
                <a:cxn ang="0">
                  <a:pos x="connsiteX0" y="connsiteY0"/>
                </a:cxn>
                <a:cxn ang="0">
                  <a:pos x="connsiteX1" y="connsiteY1"/>
                </a:cxn>
                <a:cxn ang="0">
                  <a:pos x="connsiteX2" y="connsiteY2"/>
                </a:cxn>
              </a:cxnLst>
              <a:rect l="l" t="t" r="r" b="b"/>
              <a:pathLst>
                <a:path w="145256" h="290512">
                  <a:moveTo>
                    <a:pt x="0" y="0"/>
                  </a:moveTo>
                  <a:lnTo>
                    <a:pt x="145256" y="145256"/>
                  </a:lnTo>
                  <a:lnTo>
                    <a:pt x="0" y="29051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grpSp>
        <p:nvGrpSpPr>
          <p:cNvPr id="70" name="Group 69">
            <a:extLst>
              <a:ext uri="{FF2B5EF4-FFF2-40B4-BE49-F238E27FC236}">
                <a16:creationId xmlns:a16="http://schemas.microsoft.com/office/drawing/2014/main" id="{8D9031CE-EBED-4E5B-9649-DD92DD69F622}"/>
              </a:ext>
            </a:extLst>
          </p:cNvPr>
          <p:cNvGrpSpPr/>
          <p:nvPr/>
        </p:nvGrpSpPr>
        <p:grpSpPr>
          <a:xfrm>
            <a:off x="2860447" y="5093261"/>
            <a:ext cx="9171533" cy="800219"/>
            <a:chOff x="2860447" y="5093261"/>
            <a:chExt cx="9171533" cy="800219"/>
          </a:xfrm>
        </p:grpSpPr>
        <p:grpSp>
          <p:nvGrpSpPr>
            <p:cNvPr id="65" name="Group 64">
              <a:extLst>
                <a:ext uri="{FF2B5EF4-FFF2-40B4-BE49-F238E27FC236}">
                  <a16:creationId xmlns:a16="http://schemas.microsoft.com/office/drawing/2014/main" id="{E6AAFAF9-6F25-4E9A-83E3-BA79765786E6}"/>
                </a:ext>
              </a:extLst>
            </p:cNvPr>
            <p:cNvGrpSpPr/>
            <p:nvPr/>
          </p:nvGrpSpPr>
          <p:grpSpPr>
            <a:xfrm>
              <a:off x="3590925" y="5093261"/>
              <a:ext cx="8441055" cy="800219"/>
              <a:chOff x="3590925" y="5093261"/>
              <a:chExt cx="8441055" cy="800219"/>
            </a:xfrm>
          </p:grpSpPr>
          <p:sp>
            <p:nvSpPr>
              <p:cNvPr id="61" name="TextBox 60">
                <a:extLst>
                  <a:ext uri="{FF2B5EF4-FFF2-40B4-BE49-F238E27FC236}">
                    <a16:creationId xmlns:a16="http://schemas.microsoft.com/office/drawing/2014/main" id="{6160CAAE-989E-4249-BB4F-F231FEEE8DA9}"/>
                  </a:ext>
                </a:extLst>
              </p:cNvPr>
              <p:cNvSpPr txBox="1"/>
              <p:nvPr/>
            </p:nvSpPr>
            <p:spPr>
              <a:xfrm>
                <a:off x="3590925" y="5093261"/>
                <a:ext cx="7991724" cy="461665"/>
              </a:xfrm>
              <a:prstGeom prst="rect">
                <a:avLst/>
              </a:prstGeom>
              <a:noFill/>
            </p:spPr>
            <p:txBody>
              <a:bodyPr wrap="square" rtlCol="0">
                <a:spAutoFit/>
              </a:bodyPr>
              <a:lstStyle/>
              <a:p>
                <a:r>
                  <a:rPr lang="et-EE" sz="2400" cap="small" spc="300" dirty="0" err="1">
                    <a:solidFill>
                      <a:schemeClr val="tx2"/>
                    </a:solidFill>
                    <a:latin typeface="Lato Black" panose="020F0502020204030203" pitchFamily="34" charset="0"/>
                    <a:ea typeface="Lato Black" panose="020F0502020204030203" pitchFamily="34" charset="0"/>
                    <a:cs typeface="Lato Black" panose="020F0502020204030203" pitchFamily="34" charset="0"/>
                  </a:rPr>
                  <a:t>consulting</a:t>
                </a:r>
                <a:endParaRPr lang="et-EE" sz="2400" cap="small" spc="300" dirty="0">
                  <a:solidFill>
                    <a:schemeClr val="tx2"/>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2" name="TextBox 61">
                <a:extLst>
                  <a:ext uri="{FF2B5EF4-FFF2-40B4-BE49-F238E27FC236}">
                    <a16:creationId xmlns:a16="http://schemas.microsoft.com/office/drawing/2014/main" id="{F99058E8-6A6B-4B73-80F6-84CE5E729914}"/>
                  </a:ext>
                </a:extLst>
              </p:cNvPr>
              <p:cNvSpPr txBox="1"/>
              <p:nvPr/>
            </p:nvSpPr>
            <p:spPr>
              <a:xfrm>
                <a:off x="3642122" y="5554926"/>
                <a:ext cx="8389858" cy="338554"/>
              </a:xfrm>
              <a:prstGeom prst="rect">
                <a:avLst/>
              </a:prstGeom>
              <a:noFill/>
            </p:spPr>
            <p:txBody>
              <a:bodyPr wrap="square" rtlCol="0">
                <a:spAutoFit/>
              </a:bodyPr>
              <a:lstStyle/>
              <a:p>
                <a:r>
                  <a:rPr lang="en-US" sz="1600" b="0" i="0" dirty="0">
                    <a:solidFill>
                      <a:schemeClr val="bg2">
                        <a:lumMod val="50000"/>
                      </a:schemeClr>
                    </a:solidFill>
                    <a:effectLst/>
                    <a:latin typeface="Tahoma" panose="020B0604030504040204" pitchFamily="34" charset="0"/>
                  </a:rPr>
                  <a:t>Citizens, equality, rights and values </a:t>
                </a:r>
                <a:r>
                  <a:rPr lang="en-US" sz="1600" b="0" i="0" dirty="0" err="1">
                    <a:solidFill>
                      <a:schemeClr val="bg2">
                        <a:lumMod val="50000"/>
                      </a:schemeClr>
                    </a:solidFill>
                    <a:effectLst/>
                    <a:latin typeface="Tahoma" panose="020B0604030504040204" pitchFamily="34" charset="0"/>
                  </a:rPr>
                  <a:t>programme</a:t>
                </a:r>
                <a:r>
                  <a:rPr lang="en-US" sz="1600" b="0" i="0" dirty="0">
                    <a:solidFill>
                      <a:schemeClr val="bg2">
                        <a:lumMod val="50000"/>
                      </a:schemeClr>
                    </a:solidFill>
                    <a:effectLst/>
                    <a:latin typeface="Tahoma" panose="020B0604030504040204" pitchFamily="34" charset="0"/>
                  </a:rPr>
                  <a:t> national contact points</a:t>
                </a:r>
                <a:endParaRPr lang="et-EE" sz="1600" dirty="0">
                  <a:solidFill>
                    <a:schemeClr val="bg2">
                      <a:lumMod val="50000"/>
                    </a:schemeClr>
                  </a:solidFill>
                </a:endParaRPr>
              </a:p>
            </p:txBody>
          </p:sp>
        </p:grpSp>
        <p:sp>
          <p:nvSpPr>
            <p:cNvPr id="68" name="Oval 67">
              <a:extLst>
                <a:ext uri="{FF2B5EF4-FFF2-40B4-BE49-F238E27FC236}">
                  <a16:creationId xmlns:a16="http://schemas.microsoft.com/office/drawing/2014/main" id="{2688E885-A67C-4D90-813F-DC3EAAF322C3}"/>
                </a:ext>
              </a:extLst>
            </p:cNvPr>
            <p:cNvSpPr/>
            <p:nvPr/>
          </p:nvSpPr>
          <p:spPr>
            <a:xfrm>
              <a:off x="2860447" y="5154816"/>
              <a:ext cx="400110" cy="40011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9" name="Freeform: Shape 68">
              <a:extLst>
                <a:ext uri="{FF2B5EF4-FFF2-40B4-BE49-F238E27FC236}">
                  <a16:creationId xmlns:a16="http://schemas.microsoft.com/office/drawing/2014/main" id="{7843851D-3596-43E0-B941-FD05E9368045}"/>
                </a:ext>
              </a:extLst>
            </p:cNvPr>
            <p:cNvSpPr/>
            <p:nvPr/>
          </p:nvSpPr>
          <p:spPr>
            <a:xfrm>
              <a:off x="3014277" y="5262422"/>
              <a:ext cx="92450" cy="184899"/>
            </a:xfrm>
            <a:custGeom>
              <a:avLst/>
              <a:gdLst>
                <a:gd name="connsiteX0" fmla="*/ 0 w 145256"/>
                <a:gd name="connsiteY0" fmla="*/ 0 h 290512"/>
                <a:gd name="connsiteX1" fmla="*/ 145256 w 145256"/>
                <a:gd name="connsiteY1" fmla="*/ 145256 h 290512"/>
                <a:gd name="connsiteX2" fmla="*/ 0 w 145256"/>
                <a:gd name="connsiteY2" fmla="*/ 290512 h 290512"/>
              </a:gdLst>
              <a:ahLst/>
              <a:cxnLst>
                <a:cxn ang="0">
                  <a:pos x="connsiteX0" y="connsiteY0"/>
                </a:cxn>
                <a:cxn ang="0">
                  <a:pos x="connsiteX1" y="connsiteY1"/>
                </a:cxn>
                <a:cxn ang="0">
                  <a:pos x="connsiteX2" y="connsiteY2"/>
                </a:cxn>
              </a:cxnLst>
              <a:rect l="l" t="t" r="r" b="b"/>
              <a:pathLst>
                <a:path w="145256" h="290512">
                  <a:moveTo>
                    <a:pt x="0" y="0"/>
                  </a:moveTo>
                  <a:lnTo>
                    <a:pt x="145256" y="145256"/>
                  </a:lnTo>
                  <a:lnTo>
                    <a:pt x="0" y="29051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pic>
        <p:nvPicPr>
          <p:cNvPr id="23" name="Picture Placeholder 22">
            <a:extLst>
              <a:ext uri="{FF2B5EF4-FFF2-40B4-BE49-F238E27FC236}">
                <a16:creationId xmlns:a16="http://schemas.microsoft.com/office/drawing/2014/main" id="{93AE726E-8859-4CE5-BF90-A4E7AD295D0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409" r="59493"/>
          <a:stretch/>
        </p:blipFill>
        <p:spPr>
          <a:xfrm>
            <a:off x="0" y="0"/>
            <a:ext cx="2581275" cy="6858000"/>
          </a:xfrm>
        </p:spPr>
      </p:pic>
    </p:spTree>
    <p:extLst>
      <p:ext uri="{BB962C8B-B14F-4D97-AF65-F5344CB8AC3E}">
        <p14:creationId xmlns:p14="http://schemas.microsoft.com/office/powerpoint/2010/main" val="3234104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0-#ppt_w/2"/>
                                          </p:val>
                                        </p:tav>
                                        <p:tav tm="100000">
                                          <p:val>
                                            <p:strVal val="#ppt_x"/>
                                          </p:val>
                                        </p:tav>
                                      </p:tavLst>
                                    </p:anim>
                                    <p:anim calcmode="lin" valueType="num">
                                      <p:cBhvr additive="base">
                                        <p:cTn id="16"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additive="base">
                                        <p:cTn id="21" dur="500" fill="hold"/>
                                        <p:tgtEl>
                                          <p:spTgt spid="71"/>
                                        </p:tgtEl>
                                        <p:attrNameLst>
                                          <p:attrName>ppt_x</p:attrName>
                                        </p:attrNameLst>
                                      </p:cBhvr>
                                      <p:tavLst>
                                        <p:tav tm="0">
                                          <p:val>
                                            <p:strVal val="0-#ppt_w/2"/>
                                          </p:val>
                                        </p:tav>
                                        <p:tav tm="100000">
                                          <p:val>
                                            <p:strVal val="#ppt_x"/>
                                          </p:val>
                                        </p:tav>
                                      </p:tavLst>
                                    </p:anim>
                                    <p:anim calcmode="lin" valueType="num">
                                      <p:cBhvr additive="base">
                                        <p:cTn id="22"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0-#ppt_w/2"/>
                                          </p:val>
                                        </p:tav>
                                        <p:tav tm="100000">
                                          <p:val>
                                            <p:strVal val="#ppt_x"/>
                                          </p:val>
                                        </p:tav>
                                      </p:tavLst>
                                    </p:anim>
                                    <p:anim calcmode="lin" valueType="num">
                                      <p:cBhvr additive="base">
                                        <p:cTn id="28"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6719D8-A8D8-4768-8680-044EA2BE517D}"/>
              </a:ext>
            </a:extLst>
          </p:cNvPr>
          <p:cNvGrpSpPr/>
          <p:nvPr/>
        </p:nvGrpSpPr>
        <p:grpSpPr>
          <a:xfrm>
            <a:off x="876492" y="592673"/>
            <a:ext cx="10439011" cy="769441"/>
            <a:chOff x="876493" y="-386273"/>
            <a:chExt cx="10439011" cy="769441"/>
          </a:xfrm>
        </p:grpSpPr>
        <p:sp>
          <p:nvSpPr>
            <p:cNvPr id="5" name="TextBox 4">
              <a:extLst>
                <a:ext uri="{FF2B5EF4-FFF2-40B4-BE49-F238E27FC236}">
                  <a16:creationId xmlns:a16="http://schemas.microsoft.com/office/drawing/2014/main" id="{19C3EBFB-7893-4FFB-98F0-109FCA5769C4}"/>
                </a:ext>
              </a:extLst>
            </p:cNvPr>
            <p:cNvSpPr txBox="1"/>
            <p:nvPr/>
          </p:nvSpPr>
          <p:spPr>
            <a:xfrm>
              <a:off x="876493" y="-386273"/>
              <a:ext cx="10439011" cy="769441"/>
            </a:xfrm>
            <a:prstGeom prst="rect">
              <a:avLst/>
            </a:prstGeom>
            <a:noFill/>
          </p:spPr>
          <p:txBody>
            <a:bodyPr wrap="square" rtlCol="0">
              <a:spAutoFit/>
            </a:bodyPr>
            <a:lstStyle/>
            <a:p>
              <a:pPr algn="ctr"/>
              <a:r>
                <a:rPr lang="en-US" sz="4400" b="1" noProof="1">
                  <a:solidFill>
                    <a:srgbClr val="134263"/>
                  </a:solidFill>
                </a:rPr>
                <a:t>Thank you!</a:t>
              </a:r>
              <a:endParaRPr lang="et-EE" sz="4400" b="1" noProof="1">
                <a:solidFill>
                  <a:srgbClr val="134263"/>
                </a:solidFill>
              </a:endParaRPr>
            </a:p>
          </p:txBody>
        </p:sp>
        <p:sp>
          <p:nvSpPr>
            <p:cNvPr id="7" name="Rectangle 6">
              <a:extLst>
                <a:ext uri="{FF2B5EF4-FFF2-40B4-BE49-F238E27FC236}">
                  <a16:creationId xmlns:a16="http://schemas.microsoft.com/office/drawing/2014/main" id="{B903E3E8-4164-4F77-A1A7-6980639B1383}"/>
                </a:ext>
              </a:extLst>
            </p:cNvPr>
            <p:cNvSpPr/>
            <p:nvPr/>
          </p:nvSpPr>
          <p:spPr>
            <a:xfrm>
              <a:off x="4033835" y="325765"/>
              <a:ext cx="4124325" cy="45719"/>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grpSp>
        <p:nvGrpSpPr>
          <p:cNvPr id="9" name="Group 8">
            <a:extLst>
              <a:ext uri="{FF2B5EF4-FFF2-40B4-BE49-F238E27FC236}">
                <a16:creationId xmlns:a16="http://schemas.microsoft.com/office/drawing/2014/main" id="{42F0DA9F-C6E7-41D9-AC56-128FD0A819CB}"/>
              </a:ext>
            </a:extLst>
          </p:cNvPr>
          <p:cNvGrpSpPr/>
          <p:nvPr/>
        </p:nvGrpSpPr>
        <p:grpSpPr>
          <a:xfrm>
            <a:off x="4464909" y="1776020"/>
            <a:ext cx="3222100" cy="2177639"/>
            <a:chOff x="3896619" y="2015074"/>
            <a:chExt cx="1719364" cy="1223005"/>
          </a:xfrm>
        </p:grpSpPr>
        <p:pic>
          <p:nvPicPr>
            <p:cNvPr id="8" name="Graphic 7" descr="Email">
              <a:hlinkClick r:id="rId2"/>
              <a:extLst>
                <a:ext uri="{FF2B5EF4-FFF2-40B4-BE49-F238E27FC236}">
                  <a16:creationId xmlns:a16="http://schemas.microsoft.com/office/drawing/2014/main" id="{381AF970-C21F-4BD0-AEBA-2EE22BE9C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4324" y="2015074"/>
              <a:ext cx="914400" cy="914400"/>
            </a:xfrm>
            <a:prstGeom prst="rect">
              <a:avLst/>
            </a:prstGeom>
          </p:spPr>
        </p:pic>
        <p:sp>
          <p:nvSpPr>
            <p:cNvPr id="13" name="TextBox 12">
              <a:extLst>
                <a:ext uri="{FF2B5EF4-FFF2-40B4-BE49-F238E27FC236}">
                  <a16:creationId xmlns:a16="http://schemas.microsoft.com/office/drawing/2014/main" id="{79739803-CD3F-4C2C-AFB6-2294C5CFAB13}"/>
                </a:ext>
              </a:extLst>
            </p:cNvPr>
            <p:cNvSpPr txBox="1"/>
            <p:nvPr/>
          </p:nvSpPr>
          <p:spPr>
            <a:xfrm>
              <a:off x="3896619" y="3030655"/>
              <a:ext cx="1719364" cy="207424"/>
            </a:xfrm>
            <a:prstGeom prst="rect">
              <a:avLst/>
            </a:prstGeom>
            <a:noFill/>
          </p:spPr>
          <p:txBody>
            <a:bodyPr wrap="none" rtlCol="0">
              <a:spAutoFit/>
            </a:bodyPr>
            <a:lstStyle/>
            <a:p>
              <a:r>
                <a:rPr lang="en-US" b="1" cap="small" dirty="0">
                  <a:solidFill>
                    <a:schemeClr val="bg2">
                      <a:lumMod val="50000"/>
                    </a:schemeClr>
                  </a:solidFill>
                  <a:latin typeface="Lato Black" panose="020F0502020204030203" pitchFamily="34" charset="0"/>
                  <a:ea typeface="Lato Black" panose="020F0502020204030203" pitchFamily="34" charset="0"/>
                  <a:cs typeface="Lato Black" panose="020F0502020204030203" pitchFamily="34" charset="0"/>
                </a:rPr>
                <a:t>QUESTIONS: renate@kysk.ee</a:t>
              </a:r>
              <a:endParaRPr lang="et-EE" b="1" cap="small" dirty="0">
                <a:solidFill>
                  <a:schemeClr val="bg2">
                    <a:lumMod val="50000"/>
                  </a:schemeClr>
                </a:solidFill>
                <a:latin typeface="Lato Black" panose="020F0502020204030203" pitchFamily="34" charset="0"/>
                <a:ea typeface="Lato Black" panose="020F0502020204030203" pitchFamily="34" charset="0"/>
                <a:cs typeface="Lato Black" panose="020F0502020204030203" pitchFamily="34" charset="0"/>
              </a:endParaRPr>
            </a:p>
          </p:txBody>
        </p:sp>
      </p:grpSp>
      <p:pic>
        <p:nvPicPr>
          <p:cNvPr id="19" name="Picture 18">
            <a:extLst>
              <a:ext uri="{FF2B5EF4-FFF2-40B4-BE49-F238E27FC236}">
                <a16:creationId xmlns:a16="http://schemas.microsoft.com/office/drawing/2014/main" id="{07F94DD4-ACF0-495C-AFB6-A426DB185B70}"/>
              </a:ext>
            </a:extLst>
          </p:cNvPr>
          <p:cNvPicPr>
            <a:picLocks noChangeAspect="1"/>
          </p:cNvPicPr>
          <p:nvPr/>
        </p:nvPicPr>
        <p:blipFill rotWithShape="1">
          <a:blip r:embed="rId5">
            <a:extLst>
              <a:ext uri="{28A0092B-C50C-407E-A947-70E740481C1C}">
                <a14:useLocalDpi xmlns:a14="http://schemas.microsoft.com/office/drawing/2010/main" val="0"/>
              </a:ext>
            </a:extLst>
          </a:blip>
          <a:srcRect t="16422" b="48332"/>
          <a:stretch/>
        </p:blipFill>
        <p:spPr>
          <a:xfrm>
            <a:off x="-2" y="3993160"/>
            <a:ext cx="12192000" cy="2864840"/>
          </a:xfrm>
          <a:prstGeom prst="rect">
            <a:avLst/>
          </a:prstGeom>
        </p:spPr>
      </p:pic>
    </p:spTree>
    <p:extLst>
      <p:ext uri="{BB962C8B-B14F-4D97-AF65-F5344CB8AC3E}">
        <p14:creationId xmlns:p14="http://schemas.microsoft.com/office/powerpoint/2010/main" val="331514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nodeType="after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EF7637-A8C4-42FD-9D5C-45AA8ED21EBA}"/>
              </a:ext>
            </a:extLst>
          </p:cNvPr>
          <p:cNvSpPr txBox="1"/>
          <p:nvPr/>
        </p:nvSpPr>
        <p:spPr>
          <a:xfrm>
            <a:off x="880110" y="148590"/>
            <a:ext cx="10435396" cy="1938992"/>
          </a:xfrm>
          <a:prstGeom prst="rect">
            <a:avLst/>
          </a:prstGeom>
          <a:noFill/>
        </p:spPr>
        <p:txBody>
          <a:bodyPr wrap="square" rtlCol="0">
            <a:spAutoFit/>
          </a:bodyPr>
          <a:lstStyle/>
          <a:p>
            <a:pPr algn="ctr"/>
            <a:r>
              <a:rPr lang="en-US" sz="4000" b="1" noProof="1">
                <a:solidFill>
                  <a:srgbClr val="134263"/>
                </a:solidFill>
              </a:rPr>
              <a:t>Citizens, equality, rights and values programme (2021-2027)</a:t>
            </a:r>
          </a:p>
          <a:p>
            <a:pPr algn="ctr"/>
            <a:endParaRPr lang="et-EE" sz="4000" b="1" noProof="1">
              <a:solidFill>
                <a:srgbClr val="134263"/>
              </a:solidFill>
            </a:endParaRPr>
          </a:p>
        </p:txBody>
      </p:sp>
      <p:pic>
        <p:nvPicPr>
          <p:cNvPr id="14" name="Picture Placeholder 13">
            <a:extLst>
              <a:ext uri="{FF2B5EF4-FFF2-40B4-BE49-F238E27FC236}">
                <a16:creationId xmlns:a16="http://schemas.microsoft.com/office/drawing/2014/main" id="{15AB0BF2-4201-4739-A516-0A51D8BC1FD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3788" b="43788"/>
          <a:stretch/>
        </p:blipFill>
        <p:spPr>
          <a:xfrm>
            <a:off x="0" y="4919008"/>
            <a:ext cx="12282616" cy="1938992"/>
          </a:xfrm>
        </p:spPr>
      </p:pic>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2</a:t>
            </a:fld>
            <a:endParaRPr lang="et-EE" noProof="1"/>
          </a:p>
        </p:txBody>
      </p:sp>
      <p:sp>
        <p:nvSpPr>
          <p:cNvPr id="17" name="TextBox 16">
            <a:extLst>
              <a:ext uri="{FF2B5EF4-FFF2-40B4-BE49-F238E27FC236}">
                <a16:creationId xmlns:a16="http://schemas.microsoft.com/office/drawing/2014/main" id="{236677BD-0063-4066-B83F-B576C1062709}"/>
              </a:ext>
            </a:extLst>
          </p:cNvPr>
          <p:cNvSpPr txBox="1"/>
          <p:nvPr/>
        </p:nvSpPr>
        <p:spPr>
          <a:xfrm>
            <a:off x="186611" y="1511559"/>
            <a:ext cx="11884557" cy="6740307"/>
          </a:xfrm>
          <a:prstGeom prst="rect">
            <a:avLst/>
          </a:prstGeom>
          <a:noFill/>
        </p:spPr>
        <p:txBody>
          <a:bodyPr wrap="square" numCol="2" spcCol="180000" rtlCol="0">
            <a:spAutoFit/>
          </a:bodyPr>
          <a:lstStyle/>
          <a:p>
            <a:pPr marL="285750" indent="-285750" algn="just">
              <a:buFont typeface="Arial" panose="020B0604020202020204" pitchFamily="34" charset="0"/>
              <a:buChar char="•"/>
            </a:pPr>
            <a:r>
              <a:rPr lang="en-US" noProof="1">
                <a:solidFill>
                  <a:srgbClr val="134263"/>
                </a:solidFill>
                <a:latin typeface="Open Sans" panose="020B0606030504020204" pitchFamily="34" charset="0"/>
              </a:rPr>
              <a:t>CERV  programme provides funding in the area of </a:t>
            </a:r>
            <a:r>
              <a:rPr lang="en-US" b="1" noProof="1">
                <a:solidFill>
                  <a:srgbClr val="134263"/>
                </a:solidFill>
                <a:latin typeface="Open Sans" panose="020B0606030504020204" pitchFamily="34" charset="0"/>
              </a:rPr>
              <a:t>justice and fundamental rights</a:t>
            </a:r>
          </a:p>
          <a:p>
            <a:pPr marL="285750" indent="-285750" algn="just">
              <a:buFont typeface="Arial" panose="020B0604020202020204" pitchFamily="34" charset="0"/>
              <a:buChar char="•"/>
            </a:pPr>
            <a:r>
              <a:rPr lang="en-US" noProof="1">
                <a:solidFill>
                  <a:srgbClr val="134263"/>
                </a:solidFill>
                <a:latin typeface="Open Sans" panose="020B0606030504020204" pitchFamily="34" charset="0"/>
              </a:rPr>
              <a:t>The aim of the programme is to: </a:t>
            </a:r>
            <a:r>
              <a:rPr lang="en-US" i="1" noProof="1">
                <a:solidFill>
                  <a:srgbClr val="134263"/>
                </a:solidFill>
                <a:latin typeface="Open Sans" panose="020B0606030504020204" pitchFamily="34" charset="0"/>
              </a:rPr>
              <a:t>Protect and promote Union rights and values as enshrined in the EU Treaties and the Charter of Fundamental Rights. It will contribute to sustain and further develop open, rights-based, democratic, equal and inclusive societies based on the rule of law.</a:t>
            </a:r>
          </a:p>
          <a:p>
            <a:pPr marL="285750" indent="-285750" algn="just">
              <a:buFont typeface="Arial" panose="020B0604020202020204" pitchFamily="34" charset="0"/>
              <a:buChar char="•"/>
            </a:pPr>
            <a:r>
              <a:rPr lang="en-US" noProof="1">
                <a:solidFill>
                  <a:srgbClr val="134263"/>
                </a:solidFill>
                <a:latin typeface="Open Sans" panose="020B0606030504020204" pitchFamily="34" charset="0"/>
              </a:rPr>
              <a:t>The programme includes two programs for the 2014-2020 period – the </a:t>
            </a:r>
            <a:r>
              <a:rPr lang="en-US" b="1" noProof="1">
                <a:solidFill>
                  <a:srgbClr val="134263"/>
                </a:solidFill>
                <a:latin typeface="Open Sans" panose="020B0606030504020204" pitchFamily="34" charset="0"/>
              </a:rPr>
              <a:t>"Rights and Values Programme"</a:t>
            </a:r>
            <a:r>
              <a:rPr lang="en-US" noProof="1">
                <a:solidFill>
                  <a:srgbClr val="134263"/>
                </a:solidFill>
                <a:latin typeface="Open Sans" panose="020B0606030504020204" pitchFamily="34" charset="0"/>
              </a:rPr>
              <a:t> and the </a:t>
            </a:r>
            <a:r>
              <a:rPr lang="en-US" b="1" noProof="1">
                <a:solidFill>
                  <a:srgbClr val="134263"/>
                </a:solidFill>
                <a:latin typeface="Open Sans" panose="020B0606030504020204" pitchFamily="34" charset="0"/>
              </a:rPr>
              <a:t>"Europe for Citizens" </a:t>
            </a:r>
            <a:r>
              <a:rPr lang="en-US" noProof="1">
                <a:solidFill>
                  <a:srgbClr val="134263"/>
                </a:solidFill>
                <a:latin typeface="Open Sans" panose="020B0606030504020204" pitchFamily="34" charset="0"/>
              </a:rPr>
              <a:t>programme.</a:t>
            </a: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r>
              <a:rPr lang="en-US" noProof="1">
                <a:solidFill>
                  <a:srgbClr val="134263"/>
                </a:solidFill>
                <a:latin typeface="Open Sans" panose="020B0606030504020204" pitchFamily="34" charset="0"/>
              </a:rPr>
              <a:t>New measures aim to strengthen the protection and promotion of the </a:t>
            </a:r>
            <a:r>
              <a:rPr lang="en-US" b="1" noProof="1">
                <a:solidFill>
                  <a:srgbClr val="134263"/>
                </a:solidFill>
                <a:latin typeface="Open Sans" panose="020B0606030504020204" pitchFamily="34" charset="0"/>
              </a:rPr>
              <a:t>rule of law and democratic dialogue, transparency and good governance</a:t>
            </a:r>
            <a:r>
              <a:rPr lang="en-US" noProof="1">
                <a:solidFill>
                  <a:srgbClr val="134263"/>
                </a:solidFill>
                <a:latin typeface="Open Sans" panose="020B0606030504020204" pitchFamily="34" charset="0"/>
              </a:rPr>
              <a:t>.</a:t>
            </a:r>
          </a:p>
          <a:p>
            <a:pPr marL="285750" indent="-285750" algn="just">
              <a:buFont typeface="Arial" panose="020B0604020202020204" pitchFamily="34" charset="0"/>
              <a:buChar char="•"/>
            </a:pPr>
            <a:r>
              <a:rPr lang="en-US" b="0" i="0" noProof="1">
                <a:solidFill>
                  <a:srgbClr val="134263"/>
                </a:solidFill>
                <a:effectLst/>
                <a:latin typeface="Open Sans" panose="020B0606030504020204" pitchFamily="34" charset="0"/>
              </a:rPr>
              <a:t>Budget: </a:t>
            </a:r>
            <a:r>
              <a:rPr lang="en-US" b="1" i="0" noProof="1">
                <a:solidFill>
                  <a:srgbClr val="134263"/>
                </a:solidFill>
                <a:effectLst/>
                <a:latin typeface="Open Sans" panose="020B0606030504020204" pitchFamily="34" charset="0"/>
              </a:rPr>
              <a:t>EUR </a:t>
            </a:r>
            <a:r>
              <a:rPr lang="et-EE" b="1" i="0" noProof="1">
                <a:solidFill>
                  <a:srgbClr val="134263"/>
                </a:solidFill>
                <a:effectLst/>
                <a:latin typeface="Open Sans" panose="020B0606030504020204" pitchFamily="34" charset="0"/>
              </a:rPr>
              <a:t>1,55 </a:t>
            </a:r>
            <a:r>
              <a:rPr lang="en-US" b="1" i="0" noProof="1">
                <a:solidFill>
                  <a:srgbClr val="134263"/>
                </a:solidFill>
                <a:effectLst/>
                <a:latin typeface="Open Sans" panose="020B0606030504020204" pitchFamily="34" charset="0"/>
              </a:rPr>
              <a:t>billion</a:t>
            </a:r>
            <a:endParaRPr lang="en-US" noProof="1">
              <a:solidFill>
                <a:srgbClr val="134263"/>
              </a:solidFill>
              <a:latin typeface="Open Sans" panose="020B0606030504020204" pitchFamily="34" charset="0"/>
            </a:endParaRPr>
          </a:p>
          <a:p>
            <a:pPr marL="285750" indent="-285750" algn="just">
              <a:buFont typeface="Arial" panose="020B0604020202020204" pitchFamily="34" charset="0"/>
              <a:buChar char="•"/>
            </a:pPr>
            <a:r>
              <a:rPr lang="en-US" noProof="1">
                <a:solidFill>
                  <a:srgbClr val="134263"/>
                </a:solidFill>
                <a:latin typeface="Open Sans" panose="020B0606030504020204" pitchFamily="34" charset="0"/>
              </a:rPr>
              <a:t>CERV</a:t>
            </a:r>
            <a:r>
              <a:rPr lang="en-US" b="0" i="0" noProof="1">
                <a:solidFill>
                  <a:srgbClr val="134263"/>
                </a:solidFill>
                <a:effectLst/>
                <a:latin typeface="Open Sans" panose="020B0606030504020204" pitchFamily="34" charset="0"/>
              </a:rPr>
              <a:t> is implemented by the European Education and Culture Executive Agency (EACEA). The European Commission is responsible for setting the strategy and priorities for the programme and disseminating good practices and results. Information about the program is spread through </a:t>
            </a:r>
            <a:r>
              <a:rPr lang="en-US" b="1" i="0" noProof="1">
                <a:solidFill>
                  <a:srgbClr val="134263"/>
                </a:solidFill>
                <a:effectLst/>
                <a:latin typeface="Open Sans" panose="020B0606030504020204" pitchFamily="34" charset="0"/>
              </a:rPr>
              <a:t>National Contact Points</a:t>
            </a:r>
            <a:r>
              <a:rPr lang="en-US" b="0" i="0" noProof="1">
                <a:solidFill>
                  <a:srgbClr val="134263"/>
                </a:solidFill>
                <a:effectLst/>
                <a:latin typeface="Open Sans" panose="020B0606030504020204" pitchFamily="34" charset="0"/>
              </a:rPr>
              <a:t>.</a:t>
            </a:r>
          </a:p>
          <a:p>
            <a:pPr algn="just"/>
            <a:endParaRPr lang="et-EE" sz="1600" b="0" i="0" noProof="1">
              <a:solidFill>
                <a:srgbClr val="134263"/>
              </a:solidFill>
              <a:effectLst/>
              <a:latin typeface="Open Sans" panose="020B0606030504020204" pitchFamily="34" charset="0"/>
            </a:endParaRPr>
          </a:p>
        </p:txBody>
      </p:sp>
    </p:spTree>
    <p:extLst>
      <p:ext uri="{BB962C8B-B14F-4D97-AF65-F5344CB8AC3E}">
        <p14:creationId xmlns:p14="http://schemas.microsoft.com/office/powerpoint/2010/main" val="32361187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EF7637-A8C4-42FD-9D5C-45AA8ED21EBA}"/>
              </a:ext>
            </a:extLst>
          </p:cNvPr>
          <p:cNvSpPr txBox="1"/>
          <p:nvPr/>
        </p:nvSpPr>
        <p:spPr>
          <a:xfrm>
            <a:off x="880110" y="125730"/>
            <a:ext cx="10435396" cy="1938992"/>
          </a:xfrm>
          <a:prstGeom prst="rect">
            <a:avLst/>
          </a:prstGeom>
          <a:noFill/>
        </p:spPr>
        <p:txBody>
          <a:bodyPr wrap="square" rtlCol="0">
            <a:spAutoFit/>
          </a:bodyPr>
          <a:lstStyle/>
          <a:p>
            <a:pPr algn="ctr"/>
            <a:r>
              <a:rPr lang="en-US" sz="4000" b="1" noProof="1">
                <a:solidFill>
                  <a:srgbClr val="134263"/>
                </a:solidFill>
              </a:rPr>
              <a:t>Citizens, equality, rights and values programme </a:t>
            </a:r>
          </a:p>
          <a:p>
            <a:pPr algn="ctr"/>
            <a:r>
              <a:rPr lang="en-US" sz="4000" b="1" noProof="1">
                <a:solidFill>
                  <a:srgbClr val="134263"/>
                </a:solidFill>
              </a:rPr>
              <a:t>(CERV)</a:t>
            </a:r>
          </a:p>
          <a:p>
            <a:pPr algn="ctr"/>
            <a:endParaRPr lang="et-EE" sz="4000" b="1" noProof="1">
              <a:solidFill>
                <a:srgbClr val="134263"/>
              </a:solidFill>
            </a:endParaRPr>
          </a:p>
        </p:txBody>
      </p:sp>
      <p:pic>
        <p:nvPicPr>
          <p:cNvPr id="14" name="Picture Placeholder 13">
            <a:extLst>
              <a:ext uri="{FF2B5EF4-FFF2-40B4-BE49-F238E27FC236}">
                <a16:creationId xmlns:a16="http://schemas.microsoft.com/office/drawing/2014/main" id="{15AB0BF2-4201-4739-A516-0A51D8BC1FD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3788" b="43788"/>
          <a:stretch/>
        </p:blipFill>
        <p:spPr>
          <a:xfrm>
            <a:off x="0" y="4953000"/>
            <a:ext cx="12192000" cy="1905000"/>
          </a:xfrm>
        </p:spPr>
      </p:pic>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3</a:t>
            </a:fld>
            <a:endParaRPr lang="et-EE" noProof="1"/>
          </a:p>
        </p:txBody>
      </p:sp>
      <p:sp>
        <p:nvSpPr>
          <p:cNvPr id="17" name="TextBox 16">
            <a:extLst>
              <a:ext uri="{FF2B5EF4-FFF2-40B4-BE49-F238E27FC236}">
                <a16:creationId xmlns:a16="http://schemas.microsoft.com/office/drawing/2014/main" id="{236677BD-0063-4066-B83F-B576C1062709}"/>
              </a:ext>
            </a:extLst>
          </p:cNvPr>
          <p:cNvSpPr txBox="1"/>
          <p:nvPr/>
        </p:nvSpPr>
        <p:spPr>
          <a:xfrm>
            <a:off x="1" y="1485901"/>
            <a:ext cx="12071168" cy="3323987"/>
          </a:xfrm>
          <a:prstGeom prst="rect">
            <a:avLst/>
          </a:prstGeom>
          <a:noFill/>
        </p:spPr>
        <p:txBody>
          <a:bodyPr wrap="square" numCol="2" spcCol="180000" rtlCol="0">
            <a:spAutoFit/>
          </a:bodyPr>
          <a:lstStyle/>
          <a:p>
            <a:pPr marL="285750" indent="-285750" algn="just">
              <a:buFont typeface="Arial" panose="020B0604020202020204" pitchFamily="34" charset="0"/>
              <a:buChar char="•"/>
            </a:pPr>
            <a:r>
              <a:rPr lang="en-US" sz="2100" b="0" i="0" noProof="1">
                <a:solidFill>
                  <a:srgbClr val="134263"/>
                </a:solidFill>
                <a:effectLst/>
                <a:latin typeface="Open Sans" panose="020B0606030504020204" pitchFamily="34" charset="0"/>
              </a:rPr>
              <a:t>The work programme 2021-2022 will </a:t>
            </a:r>
            <a:r>
              <a:rPr lang="en-US" sz="2100" b="1" i="0" noProof="1">
                <a:solidFill>
                  <a:srgbClr val="134263"/>
                </a:solidFill>
                <a:effectLst/>
                <a:latin typeface="Open Sans" panose="020B0606030504020204" pitchFamily="34" charset="0"/>
              </a:rPr>
              <a:t>finance actions promoting non-discrimination and gender equality, the rights of the child, European remembrance and citizens’ engagement, as well as to combat racism and gender-based violence</a:t>
            </a:r>
            <a:r>
              <a:rPr lang="en-US" sz="2100" b="0" i="0" noProof="1">
                <a:solidFill>
                  <a:srgbClr val="134263"/>
                </a:solidFill>
                <a:effectLst/>
                <a:latin typeface="Open Sans" panose="020B0606030504020204" pitchFamily="34" charset="0"/>
              </a:rPr>
              <a:t>.</a:t>
            </a:r>
          </a:p>
          <a:p>
            <a:pPr marL="285750" indent="-285750" algn="just">
              <a:buFont typeface="Arial" panose="020B0604020202020204" pitchFamily="34" charset="0"/>
              <a:buChar char="•"/>
            </a:pPr>
            <a:r>
              <a:rPr lang="en-US" sz="2100" noProof="1">
                <a:solidFill>
                  <a:srgbClr val="134263"/>
                </a:solidFill>
                <a:latin typeface="Open Sans" panose="020B0606030504020204" pitchFamily="34" charset="0"/>
              </a:rPr>
              <a:t>Funding is open to </a:t>
            </a:r>
            <a:r>
              <a:rPr lang="en-US" sz="2100" b="1" noProof="1">
                <a:solidFill>
                  <a:srgbClr val="134263"/>
                </a:solidFill>
                <a:latin typeface="Open Sans" panose="020B0606030504020204" pitchFamily="34" charset="0"/>
              </a:rPr>
              <a:t>public authorities and organisations in EU Member States </a:t>
            </a:r>
            <a:r>
              <a:rPr lang="en-US" sz="2100" noProof="1">
                <a:solidFill>
                  <a:srgbClr val="134263"/>
                </a:solidFill>
                <a:latin typeface="Open Sans" panose="020B0606030504020204" pitchFamily="34" charset="0"/>
              </a:rPr>
              <a:t>(including NGOs and local municipalities)</a:t>
            </a:r>
            <a:endParaRPr lang="en-US" sz="2100" i="0" noProof="1">
              <a:solidFill>
                <a:srgbClr val="134263"/>
              </a:solidFill>
              <a:effectLst/>
              <a:latin typeface="Open Sans" panose="020B0606030504020204" pitchFamily="34" charset="0"/>
            </a:endParaRPr>
          </a:p>
          <a:p>
            <a:pPr marL="285750" indent="-285750" algn="just">
              <a:buFont typeface="Arial" panose="020B0604020202020204" pitchFamily="34" charset="0"/>
              <a:buChar char="•"/>
            </a:pPr>
            <a:r>
              <a:rPr lang="en-US" sz="2100" b="0" i="0" noProof="1">
                <a:solidFill>
                  <a:srgbClr val="134263"/>
                </a:solidFill>
                <a:effectLst/>
                <a:latin typeface="Open Sans" panose="020B0606030504020204" pitchFamily="34" charset="0"/>
              </a:rPr>
              <a:t>Depending on the call, both national and international projects will be funded.</a:t>
            </a:r>
          </a:p>
          <a:p>
            <a:pPr marL="285750" indent="-285750" algn="just">
              <a:buFont typeface="Arial" panose="020B0604020202020204" pitchFamily="34" charset="0"/>
              <a:buChar char="•"/>
            </a:pPr>
            <a:r>
              <a:rPr lang="en-US" sz="2100" b="0" i="0" noProof="1">
                <a:solidFill>
                  <a:srgbClr val="134263"/>
                </a:solidFill>
                <a:effectLst/>
                <a:latin typeface="Open Sans" panose="020B0606030504020204" pitchFamily="34" charset="0"/>
              </a:rPr>
              <a:t> A wide range of activities are eligible for funding: </a:t>
            </a:r>
            <a:r>
              <a:rPr lang="en-US" sz="2100" b="1" i="0" noProof="1">
                <a:solidFill>
                  <a:srgbClr val="134263"/>
                </a:solidFill>
                <a:effectLst/>
                <a:latin typeface="Open Sans" panose="020B0606030504020204" pitchFamily="34" charset="0"/>
              </a:rPr>
              <a:t>training, capacity building, exchanges of good practices, awareness-raising and media campaigns, surveys, studies and analytical activities</a:t>
            </a:r>
            <a:r>
              <a:rPr lang="en-US" sz="2100" i="0" noProof="1">
                <a:solidFill>
                  <a:srgbClr val="134263"/>
                </a:solidFill>
                <a:effectLst/>
                <a:latin typeface="Open Sans" panose="020B0606030504020204" pitchFamily="34" charset="0"/>
              </a:rPr>
              <a:t>.</a:t>
            </a:r>
          </a:p>
          <a:p>
            <a:pPr marL="285750" indent="-285750" algn="just">
              <a:buFont typeface="Arial" panose="020B0604020202020204" pitchFamily="34" charset="0"/>
              <a:buChar char="•"/>
            </a:pPr>
            <a:r>
              <a:rPr lang="en-US" sz="2100" i="0" noProof="1">
                <a:solidFill>
                  <a:srgbClr val="134263"/>
                </a:solidFill>
                <a:effectLst/>
                <a:latin typeface="Open Sans" panose="020B0606030504020204" pitchFamily="34" charset="0"/>
              </a:rPr>
              <a:t>Depending on the call</a:t>
            </a:r>
            <a:r>
              <a:rPr lang="en-US" sz="2100" b="1" i="0" noProof="1">
                <a:solidFill>
                  <a:srgbClr val="134263"/>
                </a:solidFill>
                <a:effectLst/>
                <a:latin typeface="Open Sans" panose="020B0606030504020204" pitchFamily="34" charset="0"/>
              </a:rPr>
              <a:t>, up to 90% of the project budget is funded under the CERV programme</a:t>
            </a:r>
            <a:r>
              <a:rPr lang="en-US" sz="2000" i="0" noProof="1">
                <a:solidFill>
                  <a:srgbClr val="134263"/>
                </a:solidFill>
                <a:effectLst/>
                <a:latin typeface="Open Sans" panose="020B0606030504020204" pitchFamily="34" charset="0"/>
              </a:rPr>
              <a:t>.</a:t>
            </a:r>
            <a:endParaRPr lang="et-EE" sz="2000" b="0" i="0" noProof="1">
              <a:solidFill>
                <a:srgbClr val="134263"/>
              </a:solidFill>
              <a:effectLst/>
              <a:latin typeface="Open Sans" panose="020B0606030504020204" pitchFamily="34" charset="0"/>
            </a:endParaRPr>
          </a:p>
        </p:txBody>
      </p:sp>
    </p:spTree>
    <p:extLst>
      <p:ext uri="{BB962C8B-B14F-4D97-AF65-F5344CB8AC3E}">
        <p14:creationId xmlns:p14="http://schemas.microsoft.com/office/powerpoint/2010/main" val="23127345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ADED0-53EE-4A1D-BBFF-2415A739C06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118" b="5118"/>
          <a:stretch/>
        </p:blipFill>
        <p:spPr>
          <a:xfrm>
            <a:off x="-9684" y="0"/>
            <a:ext cx="12395651" cy="6954253"/>
          </a:xfrm>
          <a:prstGeom prst="rect">
            <a:avLst/>
          </a:prstGeom>
          <a:noFill/>
        </p:spPr>
      </p:pic>
      <p:grpSp>
        <p:nvGrpSpPr>
          <p:cNvPr id="19" name="Group 18">
            <a:extLst>
              <a:ext uri="{FF2B5EF4-FFF2-40B4-BE49-F238E27FC236}">
                <a16:creationId xmlns:a16="http://schemas.microsoft.com/office/drawing/2014/main" id="{4D034CF0-C5AA-46EB-9EA0-D523FB502530}"/>
              </a:ext>
            </a:extLst>
          </p:cNvPr>
          <p:cNvGrpSpPr/>
          <p:nvPr/>
        </p:nvGrpSpPr>
        <p:grpSpPr>
          <a:xfrm>
            <a:off x="163110" y="253410"/>
            <a:ext cx="11016259" cy="4585871"/>
            <a:chOff x="299246" y="256833"/>
            <a:chExt cx="11016259" cy="4585871"/>
          </a:xfrm>
        </p:grpSpPr>
        <p:sp>
          <p:nvSpPr>
            <p:cNvPr id="6" name="TextBox 5">
              <a:extLst>
                <a:ext uri="{FF2B5EF4-FFF2-40B4-BE49-F238E27FC236}">
                  <a16:creationId xmlns:a16="http://schemas.microsoft.com/office/drawing/2014/main" id="{2CEF7637-A8C4-42FD-9D5C-45AA8ED21EBA}"/>
                </a:ext>
              </a:extLst>
            </p:cNvPr>
            <p:cNvSpPr txBox="1"/>
            <p:nvPr/>
          </p:nvSpPr>
          <p:spPr>
            <a:xfrm>
              <a:off x="890516" y="256833"/>
              <a:ext cx="10424989" cy="4585871"/>
            </a:xfrm>
            <a:prstGeom prst="rect">
              <a:avLst/>
            </a:prstGeom>
            <a:noFill/>
          </p:spPr>
          <p:txBody>
            <a:bodyPr wrap="square" rtlCol="0">
              <a:spAutoFit/>
            </a:bodyPr>
            <a:lstStyle/>
            <a:p>
              <a:pPr algn="ctr"/>
              <a:r>
                <a:rPr lang="en-US" sz="3600" b="1" noProof="1">
                  <a:solidFill>
                    <a:schemeClr val="bg1"/>
                  </a:solidFill>
                </a:rPr>
                <a:t>Citizens, equality, rights and values programme </a:t>
              </a:r>
            </a:p>
            <a:p>
              <a:pPr algn="ctr"/>
              <a:r>
                <a:rPr lang="en-US" sz="3600" b="1" noProof="1">
                  <a:solidFill>
                    <a:schemeClr val="bg1"/>
                  </a:solidFill>
                </a:rPr>
                <a:t>(CERV)</a:t>
              </a:r>
            </a:p>
            <a:p>
              <a:pPr lvl="1"/>
              <a:endParaRPr lang="en-US" sz="3600" b="1" noProof="1">
                <a:solidFill>
                  <a:schemeClr val="bg1"/>
                </a:solidFill>
              </a:endParaRPr>
            </a:p>
            <a:p>
              <a:pPr lvl="1"/>
              <a:r>
                <a:rPr lang="en-US" sz="2400" b="1" noProof="1">
                  <a:solidFill>
                    <a:schemeClr val="bg1"/>
                  </a:solidFill>
                  <a:latin typeface="Open Sans" panose="020B0606030504020204" pitchFamily="34" charset="0"/>
                </a:rPr>
                <a:t>The programme consists of four strands:</a:t>
              </a:r>
              <a:endParaRPr lang="en-US" sz="3600" b="1" i="0" noProof="1">
                <a:solidFill>
                  <a:schemeClr val="bg1"/>
                </a:solidFill>
                <a:effectLst/>
                <a:latin typeface="Open Sans" panose="020B0606030504020204" pitchFamily="34" charset="0"/>
              </a:endParaRPr>
            </a:p>
            <a:p>
              <a:endParaRPr lang="en-US" sz="3600" b="1" noProof="1">
                <a:solidFill>
                  <a:schemeClr val="bg1"/>
                </a:solidFill>
              </a:endParaRPr>
            </a:p>
            <a:p>
              <a:pPr algn="ctr"/>
              <a:endParaRPr lang="en-US" sz="3600" b="1" noProof="1">
                <a:solidFill>
                  <a:schemeClr val="bg1"/>
                </a:solidFill>
              </a:endParaRPr>
            </a:p>
            <a:p>
              <a:pPr algn="ctr"/>
              <a:endParaRPr lang="et-EE" sz="4400" b="1" noProof="1">
                <a:solidFill>
                  <a:schemeClr val="bg1"/>
                </a:solidFill>
              </a:endParaRPr>
            </a:p>
            <a:p>
              <a:pPr algn="ctr"/>
              <a:endParaRPr lang="et-EE" sz="4400" b="1" noProof="1">
                <a:solidFill>
                  <a:schemeClr val="bg1"/>
                </a:solidFill>
              </a:endParaRPr>
            </a:p>
          </p:txBody>
        </p:sp>
        <p:sp>
          <p:nvSpPr>
            <p:cNvPr id="7" name="TextBox 6">
              <a:extLst>
                <a:ext uri="{FF2B5EF4-FFF2-40B4-BE49-F238E27FC236}">
                  <a16:creationId xmlns:a16="http://schemas.microsoft.com/office/drawing/2014/main" id="{F918EC92-351E-41A2-85DD-7BA245290833}"/>
                </a:ext>
              </a:extLst>
            </p:cNvPr>
            <p:cNvSpPr txBox="1"/>
            <p:nvPr/>
          </p:nvSpPr>
          <p:spPr>
            <a:xfrm>
              <a:off x="299246" y="3821997"/>
              <a:ext cx="10973297" cy="769441"/>
            </a:xfrm>
            <a:prstGeom prst="rect">
              <a:avLst/>
            </a:prstGeom>
            <a:noFill/>
          </p:spPr>
          <p:txBody>
            <a:bodyPr wrap="square" rtlCol="0">
              <a:spAutoFit/>
            </a:bodyPr>
            <a:lstStyle/>
            <a:p>
              <a:pPr algn="ctr"/>
              <a:endParaRPr lang="et-EE" sz="4400" noProof="1">
                <a:solidFill>
                  <a:schemeClr val="bg1"/>
                </a:solidFill>
              </a:endParaRPr>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4</a:t>
            </a:fld>
            <a:endParaRPr lang="et-EE" noProof="1"/>
          </a:p>
        </p:txBody>
      </p:sp>
      <p:grpSp>
        <p:nvGrpSpPr>
          <p:cNvPr id="22" name="Group 21">
            <a:extLst>
              <a:ext uri="{FF2B5EF4-FFF2-40B4-BE49-F238E27FC236}">
                <a16:creationId xmlns:a16="http://schemas.microsoft.com/office/drawing/2014/main" id="{E4429F38-2FCE-4B35-8514-0C50D2D4A86F}"/>
              </a:ext>
            </a:extLst>
          </p:cNvPr>
          <p:cNvGrpSpPr/>
          <p:nvPr/>
        </p:nvGrpSpPr>
        <p:grpSpPr>
          <a:xfrm>
            <a:off x="-9684" y="2955767"/>
            <a:ext cx="3080478" cy="1600590"/>
            <a:chOff x="295493" y="3719801"/>
            <a:chExt cx="2242133" cy="1164994"/>
          </a:xfrm>
        </p:grpSpPr>
        <p:pic>
          <p:nvPicPr>
            <p:cNvPr id="17" name="Graphic 16" descr="Bonfire">
              <a:extLst>
                <a:ext uri="{FF2B5EF4-FFF2-40B4-BE49-F238E27FC236}">
                  <a16:creationId xmlns:a16="http://schemas.microsoft.com/office/drawing/2014/main" id="{FE11E961-4018-4CFB-98EA-5FAAB2B82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92" y="3719801"/>
              <a:ext cx="914400" cy="914400"/>
            </a:xfrm>
            <a:prstGeom prst="rect">
              <a:avLst/>
            </a:prstGeom>
          </p:spPr>
        </p:pic>
        <p:sp>
          <p:nvSpPr>
            <p:cNvPr id="21" name="TextBox 20">
              <a:extLst>
                <a:ext uri="{FF2B5EF4-FFF2-40B4-BE49-F238E27FC236}">
                  <a16:creationId xmlns:a16="http://schemas.microsoft.com/office/drawing/2014/main" id="{DC50D329-74DE-4251-A296-A9FD701EDE06}"/>
                </a:ext>
              </a:extLst>
            </p:cNvPr>
            <p:cNvSpPr txBox="1"/>
            <p:nvPr/>
          </p:nvSpPr>
          <p:spPr>
            <a:xfrm>
              <a:off x="295493" y="4593574"/>
              <a:ext cx="2242133" cy="291221"/>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Union values</a:t>
              </a: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0CDA6C95-53AB-40C8-9C7F-BC9B367341BA}"/>
              </a:ext>
            </a:extLst>
          </p:cNvPr>
          <p:cNvGrpSpPr/>
          <p:nvPr/>
        </p:nvGrpSpPr>
        <p:grpSpPr>
          <a:xfrm>
            <a:off x="2973644" y="3866712"/>
            <a:ext cx="3080478" cy="2216144"/>
            <a:chOff x="3410539" y="3719801"/>
            <a:chExt cx="2242133" cy="1613024"/>
          </a:xfrm>
        </p:grpSpPr>
        <p:pic>
          <p:nvPicPr>
            <p:cNvPr id="12" name="Graphic 11" descr="Lightbulb">
              <a:extLst>
                <a:ext uri="{FF2B5EF4-FFF2-40B4-BE49-F238E27FC236}">
                  <a16:creationId xmlns:a16="http://schemas.microsoft.com/office/drawing/2014/main" id="{4325F864-55F8-425A-8EFA-2FFA89DF33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7631" y="3719801"/>
              <a:ext cx="914400" cy="914400"/>
            </a:xfrm>
            <a:prstGeom prst="rect">
              <a:avLst/>
            </a:prstGeom>
          </p:spPr>
        </p:pic>
        <p:sp>
          <p:nvSpPr>
            <p:cNvPr id="24" name="TextBox 23">
              <a:extLst>
                <a:ext uri="{FF2B5EF4-FFF2-40B4-BE49-F238E27FC236}">
                  <a16:creationId xmlns:a16="http://schemas.microsoft.com/office/drawing/2014/main" id="{AADBD0D1-E5E9-4C57-A494-B8CB62C0B778}"/>
                </a:ext>
              </a:extLst>
            </p:cNvPr>
            <p:cNvSpPr txBox="1"/>
            <p:nvPr/>
          </p:nvSpPr>
          <p:spPr>
            <a:xfrm>
              <a:off x="3410539" y="4593573"/>
              <a:ext cx="2242133" cy="739252"/>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Equality, rights and gender equality </a:t>
              </a:r>
            </a:p>
            <a:p>
              <a:pPr algn="ct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8" name="Group 27">
            <a:extLst>
              <a:ext uri="{FF2B5EF4-FFF2-40B4-BE49-F238E27FC236}">
                <a16:creationId xmlns:a16="http://schemas.microsoft.com/office/drawing/2014/main" id="{0BA7A3F0-23E1-4972-AB39-948907E4C5CB}"/>
              </a:ext>
            </a:extLst>
          </p:cNvPr>
          <p:cNvGrpSpPr/>
          <p:nvPr/>
        </p:nvGrpSpPr>
        <p:grpSpPr>
          <a:xfrm>
            <a:off x="6099642" y="2955770"/>
            <a:ext cx="3080478" cy="1908367"/>
            <a:chOff x="6536103" y="3719801"/>
            <a:chExt cx="2242133" cy="1389008"/>
          </a:xfrm>
        </p:grpSpPr>
        <p:pic>
          <p:nvPicPr>
            <p:cNvPr id="14" name="Graphic 13" descr="Lamp">
              <a:extLst>
                <a:ext uri="{FF2B5EF4-FFF2-40B4-BE49-F238E27FC236}">
                  <a16:creationId xmlns:a16="http://schemas.microsoft.com/office/drawing/2014/main" id="{3B6CD9FA-AD73-450E-8922-E924BD75BE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9970" y="3719801"/>
              <a:ext cx="914400" cy="914400"/>
            </a:xfrm>
            <a:prstGeom prst="rect">
              <a:avLst/>
            </a:prstGeom>
          </p:spPr>
        </p:pic>
        <p:sp>
          <p:nvSpPr>
            <p:cNvPr id="25" name="TextBox 24">
              <a:extLst>
                <a:ext uri="{FF2B5EF4-FFF2-40B4-BE49-F238E27FC236}">
                  <a16:creationId xmlns:a16="http://schemas.microsoft.com/office/drawing/2014/main" id="{54C93E7E-9AC5-4468-87FC-9CB2777C9D71}"/>
                </a:ext>
              </a:extLst>
            </p:cNvPr>
            <p:cNvSpPr txBox="1"/>
            <p:nvPr/>
          </p:nvSpPr>
          <p:spPr>
            <a:xfrm>
              <a:off x="6536103" y="4593573"/>
              <a:ext cx="2242133" cy="51523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Citizens' engagement and participation</a:t>
              </a: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a:extLst>
              <a:ext uri="{FF2B5EF4-FFF2-40B4-BE49-F238E27FC236}">
                <a16:creationId xmlns:a16="http://schemas.microsoft.com/office/drawing/2014/main" id="{11C2A37F-D86D-4D81-95AF-DBF52D380B52}"/>
              </a:ext>
            </a:extLst>
          </p:cNvPr>
          <p:cNvGrpSpPr/>
          <p:nvPr/>
        </p:nvGrpSpPr>
        <p:grpSpPr>
          <a:xfrm>
            <a:off x="8993143" y="3928208"/>
            <a:ext cx="3080478" cy="1962944"/>
            <a:chOff x="9660690" y="3676374"/>
            <a:chExt cx="2242133" cy="1428733"/>
          </a:xfrm>
        </p:grpSpPr>
        <p:pic>
          <p:nvPicPr>
            <p:cNvPr id="20" name="Graphic 19" descr="Flashlight">
              <a:extLst>
                <a:ext uri="{FF2B5EF4-FFF2-40B4-BE49-F238E27FC236}">
                  <a16:creationId xmlns:a16="http://schemas.microsoft.com/office/drawing/2014/main" id="{6DA90475-2861-4A60-814A-ED6147E7B4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63298" y="3676374"/>
              <a:ext cx="914400" cy="914400"/>
            </a:xfrm>
            <a:prstGeom prst="rect">
              <a:avLst/>
            </a:prstGeom>
          </p:spPr>
        </p:pic>
        <p:sp>
          <p:nvSpPr>
            <p:cNvPr id="26" name="TextBox 25">
              <a:extLst>
                <a:ext uri="{FF2B5EF4-FFF2-40B4-BE49-F238E27FC236}">
                  <a16:creationId xmlns:a16="http://schemas.microsoft.com/office/drawing/2014/main" id="{32EC93EA-E658-4647-B62E-DB58B3F06204}"/>
                </a:ext>
              </a:extLst>
            </p:cNvPr>
            <p:cNvSpPr txBox="1"/>
            <p:nvPr/>
          </p:nvSpPr>
          <p:spPr>
            <a:xfrm>
              <a:off x="9660690" y="4589870"/>
              <a:ext cx="2242133" cy="515237"/>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Daphne – fight against violence</a:t>
              </a: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TextBox 14">
            <a:extLst>
              <a:ext uri="{FF2B5EF4-FFF2-40B4-BE49-F238E27FC236}">
                <a16:creationId xmlns:a16="http://schemas.microsoft.com/office/drawing/2014/main" id="{E935762D-D88E-4EB1-AE3A-19AD1C1DAD30}"/>
              </a:ext>
            </a:extLst>
          </p:cNvPr>
          <p:cNvSpPr txBox="1"/>
          <p:nvPr/>
        </p:nvSpPr>
        <p:spPr>
          <a:xfrm>
            <a:off x="-143491" y="6918160"/>
            <a:ext cx="12395651" cy="230832"/>
          </a:xfrm>
          <a:prstGeom prst="rect">
            <a:avLst/>
          </a:prstGeom>
          <a:noFill/>
        </p:spPr>
        <p:txBody>
          <a:bodyPr wrap="square" rtlCol="0">
            <a:spAutoFit/>
          </a:bodyPr>
          <a:lstStyle/>
          <a:p>
            <a:r>
              <a:rPr lang="et-EE" sz="900">
                <a:solidFill>
                  <a:schemeClr val="bg1"/>
                </a:solidFill>
                <a:hlinkClick r:id="rId3" tooltip="https://www.flickr.com/photos/luc/16475705553">
                  <a:extLst>
                    <a:ext uri="{A12FA001-AC4F-418D-AE19-62706E023703}">
                      <ahyp:hlinkClr xmlns:ahyp="http://schemas.microsoft.com/office/drawing/2018/hyperlinkcolor" val="tx"/>
                    </a:ext>
                  </a:extLst>
                </a:hlinkClick>
              </a:rPr>
              <a:t>This Photo</a:t>
            </a:r>
            <a:r>
              <a:rPr lang="et-EE" sz="900">
                <a:solidFill>
                  <a:schemeClr val="bg1"/>
                </a:solidFill>
              </a:rPr>
              <a:t> by Unknown Author is licensed under </a:t>
            </a:r>
            <a:r>
              <a:rPr lang="et-EE" sz="900">
                <a:solidFill>
                  <a:schemeClr val="bg1"/>
                </a:solidFill>
                <a:hlinkClick r:id="rId12" tooltip="https://creativecommons.org/licenses/by-sa/3.0/">
                  <a:extLst>
                    <a:ext uri="{A12FA001-AC4F-418D-AE19-62706E023703}">
                      <ahyp:hlinkClr xmlns:ahyp="http://schemas.microsoft.com/office/drawing/2018/hyperlinkcolor" val="tx"/>
                    </a:ext>
                  </a:extLst>
                </a:hlinkClick>
              </a:rPr>
              <a:t>CC BY-SA</a:t>
            </a:r>
            <a:endParaRPr lang="et-EE" sz="900">
              <a:solidFill>
                <a:schemeClr val="bg1"/>
              </a:solidFill>
            </a:endParaRPr>
          </a:p>
        </p:txBody>
      </p:sp>
    </p:spTree>
    <p:extLst>
      <p:ext uri="{BB962C8B-B14F-4D97-AF65-F5344CB8AC3E}">
        <p14:creationId xmlns:p14="http://schemas.microsoft.com/office/powerpoint/2010/main" val="2051085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ADED0-53EE-4A1D-BBFF-2415A739C06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118" b="5118"/>
          <a:stretch/>
        </p:blipFill>
        <p:spPr>
          <a:xfrm>
            <a:off x="-9684" y="0"/>
            <a:ext cx="12395651" cy="6954253"/>
          </a:xfrm>
          <a:prstGeom prst="rect">
            <a:avLst/>
          </a:prstGeom>
          <a:noFill/>
        </p:spPr>
      </p:pic>
      <p:grpSp>
        <p:nvGrpSpPr>
          <p:cNvPr id="19" name="Group 18">
            <a:extLst>
              <a:ext uri="{FF2B5EF4-FFF2-40B4-BE49-F238E27FC236}">
                <a16:creationId xmlns:a16="http://schemas.microsoft.com/office/drawing/2014/main" id="{4D034CF0-C5AA-46EB-9EA0-D523FB502530}"/>
              </a:ext>
            </a:extLst>
          </p:cNvPr>
          <p:cNvGrpSpPr/>
          <p:nvPr/>
        </p:nvGrpSpPr>
        <p:grpSpPr>
          <a:xfrm>
            <a:off x="163110" y="253410"/>
            <a:ext cx="11016259" cy="4334605"/>
            <a:chOff x="299246" y="256833"/>
            <a:chExt cx="11016259" cy="4334605"/>
          </a:xfrm>
        </p:grpSpPr>
        <p:sp>
          <p:nvSpPr>
            <p:cNvPr id="6" name="TextBox 5">
              <a:extLst>
                <a:ext uri="{FF2B5EF4-FFF2-40B4-BE49-F238E27FC236}">
                  <a16:creationId xmlns:a16="http://schemas.microsoft.com/office/drawing/2014/main" id="{2CEF7637-A8C4-42FD-9D5C-45AA8ED21EBA}"/>
                </a:ext>
              </a:extLst>
            </p:cNvPr>
            <p:cNvSpPr txBox="1"/>
            <p:nvPr/>
          </p:nvSpPr>
          <p:spPr>
            <a:xfrm>
              <a:off x="890516" y="256833"/>
              <a:ext cx="10424989" cy="3785652"/>
            </a:xfrm>
            <a:prstGeom prst="rect">
              <a:avLst/>
            </a:prstGeom>
            <a:noFill/>
          </p:spPr>
          <p:txBody>
            <a:bodyPr wrap="square" rtlCol="0">
              <a:spAutoFit/>
            </a:bodyPr>
            <a:lstStyle/>
            <a:p>
              <a:pPr algn="ctr"/>
              <a:r>
                <a:rPr lang="en-US" sz="4000" b="1" noProof="1">
                  <a:solidFill>
                    <a:schemeClr val="bg1"/>
                  </a:solidFill>
                </a:rPr>
                <a:t>Calls for proposals:</a:t>
              </a:r>
            </a:p>
            <a:p>
              <a:pPr lvl="1"/>
              <a:endParaRPr lang="en-US" sz="4000" b="1" noProof="1">
                <a:solidFill>
                  <a:schemeClr val="bg1"/>
                </a:solidFill>
              </a:endParaRPr>
            </a:p>
            <a:p>
              <a:endParaRPr lang="en-US" sz="4000" b="1" noProof="1">
                <a:solidFill>
                  <a:schemeClr val="bg1"/>
                </a:solidFill>
              </a:endParaRPr>
            </a:p>
            <a:p>
              <a:pPr algn="ctr"/>
              <a:endParaRPr lang="en-US" sz="4000" b="1" noProof="1">
                <a:solidFill>
                  <a:schemeClr val="bg1"/>
                </a:solidFill>
              </a:endParaRPr>
            </a:p>
            <a:p>
              <a:pPr algn="ctr"/>
              <a:endParaRPr lang="et-EE" sz="4000" b="1" noProof="1">
                <a:solidFill>
                  <a:schemeClr val="bg1"/>
                </a:solidFill>
              </a:endParaRPr>
            </a:p>
            <a:p>
              <a:pPr algn="ctr"/>
              <a:endParaRPr lang="et-EE" sz="4000" b="1" noProof="1">
                <a:solidFill>
                  <a:schemeClr val="bg1"/>
                </a:solidFill>
              </a:endParaRPr>
            </a:p>
          </p:txBody>
        </p:sp>
        <p:sp>
          <p:nvSpPr>
            <p:cNvPr id="7" name="TextBox 6">
              <a:extLst>
                <a:ext uri="{FF2B5EF4-FFF2-40B4-BE49-F238E27FC236}">
                  <a16:creationId xmlns:a16="http://schemas.microsoft.com/office/drawing/2014/main" id="{F918EC92-351E-41A2-85DD-7BA245290833}"/>
                </a:ext>
              </a:extLst>
            </p:cNvPr>
            <p:cNvSpPr txBox="1"/>
            <p:nvPr/>
          </p:nvSpPr>
          <p:spPr>
            <a:xfrm>
              <a:off x="299246" y="3821997"/>
              <a:ext cx="10973297" cy="769441"/>
            </a:xfrm>
            <a:prstGeom prst="rect">
              <a:avLst/>
            </a:prstGeom>
            <a:noFill/>
          </p:spPr>
          <p:txBody>
            <a:bodyPr wrap="square" rtlCol="0">
              <a:spAutoFit/>
            </a:bodyPr>
            <a:lstStyle/>
            <a:p>
              <a:pPr algn="ctr"/>
              <a:endParaRPr lang="et-EE" sz="4400" noProof="1">
                <a:solidFill>
                  <a:schemeClr val="bg1"/>
                </a:solidFill>
              </a:endParaRPr>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5</a:t>
            </a:fld>
            <a:endParaRPr lang="et-EE" noProof="1"/>
          </a:p>
        </p:txBody>
      </p:sp>
      <p:grpSp>
        <p:nvGrpSpPr>
          <p:cNvPr id="22" name="Group 21">
            <a:extLst>
              <a:ext uri="{FF2B5EF4-FFF2-40B4-BE49-F238E27FC236}">
                <a16:creationId xmlns:a16="http://schemas.microsoft.com/office/drawing/2014/main" id="{E4429F38-2FCE-4B35-8514-0C50D2D4A86F}"/>
              </a:ext>
            </a:extLst>
          </p:cNvPr>
          <p:cNvGrpSpPr/>
          <p:nvPr/>
        </p:nvGrpSpPr>
        <p:grpSpPr>
          <a:xfrm>
            <a:off x="-154990" y="1186633"/>
            <a:ext cx="3080478" cy="2831695"/>
            <a:chOff x="295493" y="3719801"/>
            <a:chExt cx="2242133" cy="2061058"/>
          </a:xfrm>
        </p:grpSpPr>
        <p:pic>
          <p:nvPicPr>
            <p:cNvPr id="17" name="Graphic 16" descr="Bonfire">
              <a:extLst>
                <a:ext uri="{FF2B5EF4-FFF2-40B4-BE49-F238E27FC236}">
                  <a16:creationId xmlns:a16="http://schemas.microsoft.com/office/drawing/2014/main" id="{FE11E961-4018-4CFB-98EA-5FAAB2B82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92" y="3719801"/>
              <a:ext cx="914400" cy="914400"/>
            </a:xfrm>
            <a:prstGeom prst="rect">
              <a:avLst/>
            </a:prstGeom>
          </p:spPr>
        </p:pic>
        <p:sp>
          <p:nvSpPr>
            <p:cNvPr id="21" name="TextBox 20">
              <a:extLst>
                <a:ext uri="{FF2B5EF4-FFF2-40B4-BE49-F238E27FC236}">
                  <a16:creationId xmlns:a16="http://schemas.microsoft.com/office/drawing/2014/main" id="{DC50D329-74DE-4251-A296-A9FD701EDE06}"/>
                </a:ext>
              </a:extLst>
            </p:cNvPr>
            <p:cNvSpPr txBox="1"/>
            <p:nvPr/>
          </p:nvSpPr>
          <p:spPr>
            <a:xfrm>
              <a:off x="295493" y="4593574"/>
              <a:ext cx="2242133" cy="1187285"/>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Union values</a:t>
              </a:r>
            </a:p>
            <a:p>
              <a:pPr marL="342900" indent="-342900" algn="ctr">
                <a:buFont typeface="Arial" panose="020B0604020202020204" pitchFamily="34" charset="0"/>
                <a:buChar char="•"/>
              </a:pPr>
              <a:r>
                <a:rPr lang="en-US" sz="2000" b="1" i="1" noProof="1">
                  <a:solidFill>
                    <a:schemeClr val="bg1"/>
                  </a:solidFill>
                  <a:latin typeface="Open Sans" panose="020B0606030504020204" pitchFamily="34" charset="0"/>
                </a:rPr>
                <a:t>4-year framework partnership agreement (Disability)</a:t>
              </a:r>
              <a:endParaRPr lang="en-US" sz="2000" b="1" i="1" noProof="1">
                <a:solidFill>
                  <a:schemeClr val="bg1"/>
                </a:solidFill>
                <a:effectLst/>
                <a:latin typeface="Open Sans" panose="020B0606030504020204" pitchFamily="34" charset="0"/>
              </a:endParaRPr>
            </a:p>
          </p:txBody>
        </p:sp>
      </p:grpSp>
      <p:grpSp>
        <p:nvGrpSpPr>
          <p:cNvPr id="27" name="Group 26">
            <a:extLst>
              <a:ext uri="{FF2B5EF4-FFF2-40B4-BE49-F238E27FC236}">
                <a16:creationId xmlns:a16="http://schemas.microsoft.com/office/drawing/2014/main" id="{0CDA6C95-53AB-40C8-9C7F-BC9B367341BA}"/>
              </a:ext>
            </a:extLst>
          </p:cNvPr>
          <p:cNvGrpSpPr/>
          <p:nvPr/>
        </p:nvGrpSpPr>
        <p:grpSpPr>
          <a:xfrm>
            <a:off x="2881715" y="2550372"/>
            <a:ext cx="3080478" cy="4678357"/>
            <a:chOff x="3410539" y="3719801"/>
            <a:chExt cx="2242133" cy="3405149"/>
          </a:xfrm>
        </p:grpSpPr>
        <p:pic>
          <p:nvPicPr>
            <p:cNvPr id="12" name="Graphic 11" descr="Lightbulb">
              <a:extLst>
                <a:ext uri="{FF2B5EF4-FFF2-40B4-BE49-F238E27FC236}">
                  <a16:creationId xmlns:a16="http://schemas.microsoft.com/office/drawing/2014/main" id="{4325F864-55F8-425A-8EFA-2FFA89DF33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7631" y="3719801"/>
              <a:ext cx="914400" cy="914400"/>
            </a:xfrm>
            <a:prstGeom prst="rect">
              <a:avLst/>
            </a:prstGeom>
          </p:spPr>
        </p:pic>
        <p:sp>
          <p:nvSpPr>
            <p:cNvPr id="24" name="TextBox 23">
              <a:extLst>
                <a:ext uri="{FF2B5EF4-FFF2-40B4-BE49-F238E27FC236}">
                  <a16:creationId xmlns:a16="http://schemas.microsoft.com/office/drawing/2014/main" id="{AADBD0D1-E5E9-4C57-A494-B8CB62C0B778}"/>
                </a:ext>
              </a:extLst>
            </p:cNvPr>
            <p:cNvSpPr txBox="1"/>
            <p:nvPr/>
          </p:nvSpPr>
          <p:spPr>
            <a:xfrm>
              <a:off x="3410539" y="4593573"/>
              <a:ext cx="2242133" cy="2531377"/>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Equality, rights and gender equality</a:t>
              </a:r>
            </a:p>
            <a:p>
              <a:pPr marL="342900" indent="-342900" algn="ctr">
                <a:buFont typeface="Arial" panose="020B0604020202020204" pitchFamily="34" charset="0"/>
                <a:buChar char="•"/>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Equality and fight against racism, xenophobia and discrimination</a:t>
              </a:r>
            </a:p>
            <a:p>
              <a:pPr marL="342900" indent="-342900" algn="ctr">
                <a:buFont typeface="Arial" panose="020B0604020202020204" pitchFamily="34" charset="0"/>
                <a:buChar char="•"/>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Protecting and promoting the rights of the child</a:t>
              </a:r>
            </a:p>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8" name="Group 27">
            <a:extLst>
              <a:ext uri="{FF2B5EF4-FFF2-40B4-BE49-F238E27FC236}">
                <a16:creationId xmlns:a16="http://schemas.microsoft.com/office/drawing/2014/main" id="{0BA7A3F0-23E1-4972-AB39-948907E4C5CB}"/>
              </a:ext>
            </a:extLst>
          </p:cNvPr>
          <p:cNvGrpSpPr/>
          <p:nvPr/>
        </p:nvGrpSpPr>
        <p:grpSpPr>
          <a:xfrm>
            <a:off x="6055865" y="1390914"/>
            <a:ext cx="3080478" cy="3447249"/>
            <a:chOff x="6536103" y="3719801"/>
            <a:chExt cx="2242133" cy="2509086"/>
          </a:xfrm>
        </p:grpSpPr>
        <p:pic>
          <p:nvPicPr>
            <p:cNvPr id="14" name="Graphic 13" descr="Lamp">
              <a:extLst>
                <a:ext uri="{FF2B5EF4-FFF2-40B4-BE49-F238E27FC236}">
                  <a16:creationId xmlns:a16="http://schemas.microsoft.com/office/drawing/2014/main" id="{3B6CD9FA-AD73-450E-8922-E924BD75BE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9970" y="3719801"/>
              <a:ext cx="914400" cy="914400"/>
            </a:xfrm>
            <a:prstGeom prst="rect">
              <a:avLst/>
            </a:prstGeom>
          </p:spPr>
        </p:pic>
        <p:sp>
          <p:nvSpPr>
            <p:cNvPr id="25" name="TextBox 24">
              <a:extLst>
                <a:ext uri="{FF2B5EF4-FFF2-40B4-BE49-F238E27FC236}">
                  <a16:creationId xmlns:a16="http://schemas.microsoft.com/office/drawing/2014/main" id="{54C93E7E-9AC5-4468-87FC-9CB2777C9D71}"/>
                </a:ext>
              </a:extLst>
            </p:cNvPr>
            <p:cNvSpPr txBox="1"/>
            <p:nvPr/>
          </p:nvSpPr>
          <p:spPr>
            <a:xfrm>
              <a:off x="6536103" y="4593573"/>
              <a:ext cx="2242133" cy="1635314"/>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Citizens' engagement and participation</a:t>
              </a:r>
            </a:p>
            <a:p>
              <a:pPr marL="342900" indent="-342900" algn="ctr">
                <a:buFont typeface="Arial" panose="020B0604020202020204" pitchFamily="34" charset="0"/>
                <a:buChar char="•"/>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Town-Twinning and Networks of Towns</a:t>
              </a:r>
            </a:p>
            <a:p>
              <a:pPr marL="342900" indent="-342900" algn="ctr">
                <a:buFont typeface="Arial" panose="020B0604020202020204" pitchFamily="34" charset="0"/>
                <a:buChar char="•"/>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European Remembrance </a:t>
              </a:r>
            </a:p>
            <a:p>
              <a:pPr marL="342900" indent="-342900" algn="ctr">
                <a:buFont typeface="Arial" panose="020B0604020202020204" pitchFamily="34" charset="0"/>
                <a:buChar char="•"/>
              </a:pP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a:extLst>
              <a:ext uri="{FF2B5EF4-FFF2-40B4-BE49-F238E27FC236}">
                <a16:creationId xmlns:a16="http://schemas.microsoft.com/office/drawing/2014/main" id="{11C2A37F-D86D-4D81-95AF-DBF52D380B52}"/>
              </a:ext>
            </a:extLst>
          </p:cNvPr>
          <p:cNvGrpSpPr/>
          <p:nvPr/>
        </p:nvGrpSpPr>
        <p:grpSpPr>
          <a:xfrm>
            <a:off x="9230015" y="2723984"/>
            <a:ext cx="3080478" cy="3135679"/>
            <a:chOff x="9660690" y="3718859"/>
            <a:chExt cx="2242133" cy="2282311"/>
          </a:xfrm>
        </p:grpSpPr>
        <p:pic>
          <p:nvPicPr>
            <p:cNvPr id="20" name="Graphic 19" descr="Flashlight">
              <a:extLst>
                <a:ext uri="{FF2B5EF4-FFF2-40B4-BE49-F238E27FC236}">
                  <a16:creationId xmlns:a16="http://schemas.microsoft.com/office/drawing/2014/main" id="{6DA90475-2861-4A60-814A-ED6147E7B4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29542" y="3718859"/>
              <a:ext cx="914400" cy="914400"/>
            </a:xfrm>
            <a:prstGeom prst="rect">
              <a:avLst/>
            </a:prstGeom>
          </p:spPr>
        </p:pic>
        <p:sp>
          <p:nvSpPr>
            <p:cNvPr id="26" name="TextBox 25">
              <a:extLst>
                <a:ext uri="{FF2B5EF4-FFF2-40B4-BE49-F238E27FC236}">
                  <a16:creationId xmlns:a16="http://schemas.microsoft.com/office/drawing/2014/main" id="{32EC93EA-E658-4647-B62E-DB58B3F06204}"/>
                </a:ext>
              </a:extLst>
            </p:cNvPr>
            <p:cNvSpPr txBox="1"/>
            <p:nvPr/>
          </p:nvSpPr>
          <p:spPr>
            <a:xfrm>
              <a:off x="9660690" y="4589870"/>
              <a:ext cx="2242133" cy="1411300"/>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Daphne</a:t>
              </a:r>
            </a:p>
            <a:p>
              <a:pPr marL="342900" indent="-342900" algn="ctr">
                <a:buFont typeface="Arial" panose="020B0604020202020204" pitchFamily="34" charset="0"/>
                <a:buChar char="•"/>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Daphne – fight against violence and gender-based violence</a:t>
              </a:r>
            </a:p>
            <a:p>
              <a:pPr algn="ctr"/>
              <a:endParaRPr lang="et-EE"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TextBox 14">
            <a:extLst>
              <a:ext uri="{FF2B5EF4-FFF2-40B4-BE49-F238E27FC236}">
                <a16:creationId xmlns:a16="http://schemas.microsoft.com/office/drawing/2014/main" id="{E935762D-D88E-4EB1-AE3A-19AD1C1DAD30}"/>
              </a:ext>
            </a:extLst>
          </p:cNvPr>
          <p:cNvSpPr txBox="1"/>
          <p:nvPr/>
        </p:nvSpPr>
        <p:spPr>
          <a:xfrm>
            <a:off x="-143491" y="6918160"/>
            <a:ext cx="12395651" cy="230832"/>
          </a:xfrm>
          <a:prstGeom prst="rect">
            <a:avLst/>
          </a:prstGeom>
          <a:noFill/>
        </p:spPr>
        <p:txBody>
          <a:bodyPr wrap="square" rtlCol="0">
            <a:spAutoFit/>
          </a:bodyPr>
          <a:lstStyle/>
          <a:p>
            <a:r>
              <a:rPr lang="et-EE" sz="900">
                <a:solidFill>
                  <a:schemeClr val="bg1"/>
                </a:solidFill>
                <a:hlinkClick r:id="rId3" tooltip="https://www.flickr.com/photos/luc/16475705553">
                  <a:extLst>
                    <a:ext uri="{A12FA001-AC4F-418D-AE19-62706E023703}">
                      <ahyp:hlinkClr xmlns:ahyp="http://schemas.microsoft.com/office/drawing/2018/hyperlinkcolor" val="tx"/>
                    </a:ext>
                  </a:extLst>
                </a:hlinkClick>
              </a:rPr>
              <a:t>This Photo</a:t>
            </a:r>
            <a:r>
              <a:rPr lang="et-EE" sz="900">
                <a:solidFill>
                  <a:schemeClr val="bg1"/>
                </a:solidFill>
              </a:rPr>
              <a:t> by Unknown Author is licensed under </a:t>
            </a:r>
            <a:r>
              <a:rPr lang="et-EE" sz="900">
                <a:solidFill>
                  <a:schemeClr val="bg1"/>
                </a:solidFill>
                <a:hlinkClick r:id="rId12" tooltip="https://creativecommons.org/licenses/by-sa/3.0/">
                  <a:extLst>
                    <a:ext uri="{A12FA001-AC4F-418D-AE19-62706E023703}">
                      <ahyp:hlinkClr xmlns:ahyp="http://schemas.microsoft.com/office/drawing/2018/hyperlinkcolor" val="tx"/>
                    </a:ext>
                  </a:extLst>
                </a:hlinkClick>
              </a:rPr>
              <a:t>CC BY-SA</a:t>
            </a:r>
            <a:endParaRPr lang="et-EE" sz="900">
              <a:solidFill>
                <a:schemeClr val="bg1"/>
              </a:solidFill>
            </a:endParaRPr>
          </a:p>
        </p:txBody>
      </p:sp>
    </p:spTree>
    <p:extLst>
      <p:ext uri="{BB962C8B-B14F-4D97-AF65-F5344CB8AC3E}">
        <p14:creationId xmlns:p14="http://schemas.microsoft.com/office/powerpoint/2010/main" val="700400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anim calcmode="lin" valueType="num">
                                      <p:cBhvr>
                                        <p:cTn id="24" dur="500" fill="hold"/>
                                        <p:tgtEl>
                                          <p:spTgt spid="27"/>
                                        </p:tgtEl>
                                        <p:attrNameLst>
                                          <p:attrName>ppt_x</p:attrName>
                                        </p:attrNameLst>
                                      </p:cBhvr>
                                      <p:tavLst>
                                        <p:tav tm="0">
                                          <p:val>
                                            <p:strVal val="#ppt_x"/>
                                          </p:val>
                                        </p:tav>
                                        <p:tav tm="100000">
                                          <p:val>
                                            <p:strVal val="#ppt_x"/>
                                          </p:val>
                                        </p:tav>
                                      </p:tavLst>
                                    </p:anim>
                                    <p:anim calcmode="lin" valueType="num">
                                      <p:cBhvr>
                                        <p:cTn id="2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D034CF0-C5AA-46EB-9EA0-D523FB502530}"/>
              </a:ext>
            </a:extLst>
          </p:cNvPr>
          <p:cNvGrpSpPr/>
          <p:nvPr/>
        </p:nvGrpSpPr>
        <p:grpSpPr>
          <a:xfrm>
            <a:off x="428263" y="111277"/>
            <a:ext cx="11281386" cy="8349818"/>
            <a:chOff x="301263" y="-2074301"/>
            <a:chExt cx="11281386" cy="3494979"/>
          </a:xfrm>
        </p:grpSpPr>
        <p:sp>
          <p:nvSpPr>
            <p:cNvPr id="6" name="TextBox 5">
              <a:extLst>
                <a:ext uri="{FF2B5EF4-FFF2-40B4-BE49-F238E27FC236}">
                  <a16:creationId xmlns:a16="http://schemas.microsoft.com/office/drawing/2014/main" id="{2CEF7637-A8C4-42FD-9D5C-45AA8ED21EBA}"/>
                </a:ext>
              </a:extLst>
            </p:cNvPr>
            <p:cNvSpPr txBox="1"/>
            <p:nvPr/>
          </p:nvSpPr>
          <p:spPr>
            <a:xfrm>
              <a:off x="301263" y="-2074301"/>
              <a:ext cx="11027384" cy="425126"/>
            </a:xfrm>
            <a:prstGeom prst="rect">
              <a:avLst/>
            </a:prstGeom>
            <a:pattFill prst="pct5">
              <a:fgClr>
                <a:schemeClr val="accent1"/>
              </a:fgClr>
              <a:bgClr>
                <a:schemeClr val="bg1"/>
              </a:bgClr>
            </a:pattFill>
          </p:spPr>
          <p:txBody>
            <a:bodyPr wrap="square" rtlCol="0">
              <a:spAutoFit/>
            </a:bodyPr>
            <a:lstStyle/>
            <a:p>
              <a:pPr algn="ctr"/>
              <a:r>
                <a:rPr lang="en-US" sz="3000" b="1" noProof="1">
                  <a:solidFill>
                    <a:srgbClr val="C00000"/>
                  </a:solidFill>
                </a:rPr>
                <a:t>Equality, Rights and Gender Equality</a:t>
              </a:r>
            </a:p>
            <a:p>
              <a:pPr algn="ctr"/>
              <a:r>
                <a:rPr lang="en-US" sz="3000" b="1" noProof="1">
                  <a:solidFill>
                    <a:srgbClr val="C00000"/>
                  </a:solidFill>
                </a:rPr>
                <a:t>Equality and fight against racism, xenophobia and discrimination</a:t>
              </a:r>
            </a:p>
          </p:txBody>
        </p:sp>
        <p:sp>
          <p:nvSpPr>
            <p:cNvPr id="7" name="TextBox 6">
              <a:extLst>
                <a:ext uri="{FF2B5EF4-FFF2-40B4-BE49-F238E27FC236}">
                  <a16:creationId xmlns:a16="http://schemas.microsoft.com/office/drawing/2014/main" id="{F918EC92-351E-41A2-85DD-7BA245290833}"/>
                </a:ext>
              </a:extLst>
            </p:cNvPr>
            <p:cNvSpPr txBox="1"/>
            <p:nvPr/>
          </p:nvSpPr>
          <p:spPr>
            <a:xfrm>
              <a:off x="609352" y="651237"/>
              <a:ext cx="10973297" cy="769441"/>
            </a:xfrm>
            <a:prstGeom prst="rect">
              <a:avLst/>
            </a:prstGeom>
            <a:noFill/>
          </p:spPr>
          <p:txBody>
            <a:bodyPr wrap="square" rtlCol="0">
              <a:spAutoFit/>
            </a:bodyPr>
            <a:lstStyle/>
            <a:p>
              <a:pPr algn="ctr"/>
              <a:endParaRPr lang="et-EE" sz="4400" noProof="1">
                <a:solidFill>
                  <a:schemeClr val="accent6">
                    <a:lumMod val="50000"/>
                  </a:schemeClr>
                </a:solidFill>
              </a:endParaRPr>
            </a:p>
          </p:txBody>
        </p:sp>
        <p:sp>
          <p:nvSpPr>
            <p:cNvPr id="8" name="Rectangle 7">
              <a:extLst>
                <a:ext uri="{FF2B5EF4-FFF2-40B4-BE49-F238E27FC236}">
                  <a16:creationId xmlns:a16="http://schemas.microsoft.com/office/drawing/2014/main" id="{9CED7308-AAB3-4049-A22E-1AE5D84F69AA}"/>
                </a:ext>
              </a:extLst>
            </p:cNvPr>
            <p:cNvSpPr/>
            <p:nvPr/>
          </p:nvSpPr>
          <p:spPr>
            <a:xfrm>
              <a:off x="3921276" y="480239"/>
              <a:ext cx="4095448" cy="110931"/>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6</a:t>
            </a:fld>
            <a:endParaRPr lang="et-EE" noProof="1"/>
          </a:p>
        </p:txBody>
      </p:sp>
      <p:sp>
        <p:nvSpPr>
          <p:cNvPr id="4" name="TextBox 3">
            <a:extLst>
              <a:ext uri="{FF2B5EF4-FFF2-40B4-BE49-F238E27FC236}">
                <a16:creationId xmlns:a16="http://schemas.microsoft.com/office/drawing/2014/main" id="{A701D052-05C3-487C-8AF3-2B68C1C83557}"/>
              </a:ext>
            </a:extLst>
          </p:cNvPr>
          <p:cNvSpPr txBox="1"/>
          <p:nvPr/>
        </p:nvSpPr>
        <p:spPr>
          <a:xfrm>
            <a:off x="482352" y="1330629"/>
            <a:ext cx="11335122" cy="5037276"/>
          </a:xfrm>
          <a:prstGeom prst="rect">
            <a:avLst/>
          </a:prstGeom>
          <a:noFill/>
        </p:spPr>
        <p:txBody>
          <a:bodyPr wrap="square" spcCol="180000" rtlCol="0">
            <a:spAutoFit/>
          </a:bodyPr>
          <a:lstStyle/>
          <a:p>
            <a:pPr algn="just">
              <a:spcAft>
                <a:spcPts val="800"/>
              </a:spcAft>
            </a:pPr>
            <a:r>
              <a:rPr lang="en-US" b="1" noProof="1">
                <a:solidFill>
                  <a:srgbClr val="C00000"/>
                </a:solidFill>
                <a:latin typeface="Open Sans" panose="020B0606030504020204" pitchFamily="34" charset="0"/>
              </a:rPr>
              <a:t>Objective: </a:t>
            </a:r>
            <a:r>
              <a:rPr lang="en-US" noProof="1">
                <a:solidFill>
                  <a:srgbClr val="C00000"/>
                </a:solidFill>
                <a:latin typeface="Open Sans" panose="020B0606030504020204" pitchFamily="34" charset="0"/>
              </a:rPr>
              <a:t>support a comprehensive and intersectional approach and specific actions to prevent and fight against intolerance, racism, xenophobia, and discrimination, in particular on grounds of racial or ethnic origin, colour, religion, sexual orientation, gender identity, including when this manifests in the form of antigypsism, antisemitism, anti-Muslim hatred, Afrophobia and LGBTQI phobia, offline and online.</a:t>
            </a:r>
          </a:p>
          <a:p>
            <a:pPr algn="just">
              <a:spcAft>
                <a:spcPts val="800"/>
              </a:spcAft>
            </a:pPr>
            <a:r>
              <a:rPr lang="en-US" b="1" noProof="1">
                <a:solidFill>
                  <a:srgbClr val="C00000"/>
                </a:solidFill>
                <a:latin typeface="Open Sans" panose="020B0606030504020204" pitchFamily="34" charset="0"/>
              </a:rPr>
              <a:t>Following priorities will be financed:</a:t>
            </a:r>
          </a:p>
          <a:p>
            <a:pPr marL="285750" indent="-285750" algn="just">
              <a:buFont typeface="Arial" panose="020B0604020202020204" pitchFamily="34" charset="0"/>
              <a:buChar char="•"/>
            </a:pPr>
            <a:r>
              <a:rPr lang="en-US" noProof="1">
                <a:solidFill>
                  <a:srgbClr val="C00000"/>
                </a:solidFill>
                <a:latin typeface="Open Sans" panose="020B0606030504020204" pitchFamily="34" charset="0"/>
              </a:rPr>
              <a:t>Fighting against intolerance, racism, xenophobia, discrimination, hate speech and hate crimes;</a:t>
            </a:r>
          </a:p>
          <a:p>
            <a:pPr marL="285750" indent="-285750" algn="just">
              <a:buFont typeface="Arial" panose="020B0604020202020204" pitchFamily="34" charset="0"/>
              <a:buChar char="•"/>
            </a:pPr>
            <a:r>
              <a:rPr lang="en-US" noProof="1">
                <a:solidFill>
                  <a:srgbClr val="C00000"/>
                </a:solidFill>
                <a:latin typeface="Open Sans" panose="020B0606030504020204" pitchFamily="34" charset="0"/>
              </a:rPr>
              <a:t>Promoting diversity management and inclusion at the workplace, both in the public and private sector;</a:t>
            </a:r>
          </a:p>
          <a:p>
            <a:pPr marL="285750" indent="-285750" algn="just">
              <a:buFont typeface="Arial" panose="020B0604020202020204" pitchFamily="34" charset="0"/>
              <a:buChar char="•"/>
            </a:pPr>
            <a:r>
              <a:rPr lang="en-US" noProof="1">
                <a:solidFill>
                  <a:srgbClr val="C00000"/>
                </a:solidFill>
                <a:latin typeface="Open Sans" panose="020B0606030504020204" pitchFamily="34" charset="0"/>
              </a:rPr>
              <a:t>Fighting discrimination against LGBTQI people and promoting LGBTQI equality through the implementation of the LGBTQI Equality Strategy;</a:t>
            </a:r>
          </a:p>
          <a:p>
            <a:pPr marL="285750" indent="-285750" algn="just">
              <a:spcAft>
                <a:spcPts val="800"/>
              </a:spcAft>
              <a:buFont typeface="Arial" panose="020B0604020202020204" pitchFamily="34" charset="0"/>
              <a:buChar char="•"/>
            </a:pPr>
            <a:r>
              <a:rPr lang="en-US" noProof="1">
                <a:solidFill>
                  <a:srgbClr val="C00000"/>
                </a:solidFill>
                <a:latin typeface="Open Sans" panose="020B0606030504020204" pitchFamily="34" charset="0"/>
              </a:rPr>
              <a:t>Preventing, reporting and countering hate speech online.</a:t>
            </a:r>
          </a:p>
          <a:p>
            <a:pPr algn="just">
              <a:spcAft>
                <a:spcPts val="800"/>
              </a:spcAft>
            </a:pPr>
            <a:r>
              <a:rPr lang="en-US" b="1" noProof="1">
                <a:solidFill>
                  <a:srgbClr val="C00000"/>
                </a:solidFill>
                <a:latin typeface="Open Sans" panose="020B0606030504020204" pitchFamily="34" charset="0"/>
              </a:rPr>
              <a:t>Participation is open to: legal entities (public or private). </a:t>
            </a:r>
            <a:r>
              <a:rPr lang="en-US" noProof="1">
                <a:solidFill>
                  <a:srgbClr val="C00000"/>
                </a:solidFill>
                <a:latin typeface="Open Sans" panose="020B0606030504020204" pitchFamily="34" charset="0"/>
              </a:rPr>
              <a:t>Applications must be submitted by a </a:t>
            </a:r>
            <a:r>
              <a:rPr lang="en-US" b="1" noProof="1">
                <a:solidFill>
                  <a:srgbClr val="C00000"/>
                </a:solidFill>
                <a:latin typeface="Open Sans" panose="020B0606030504020204" pitchFamily="34" charset="0"/>
              </a:rPr>
              <a:t>consortium of at least two applicants, both national and transnational projects are allowed.</a:t>
            </a:r>
          </a:p>
          <a:p>
            <a:pPr algn="just">
              <a:spcAft>
                <a:spcPts val="800"/>
              </a:spcAft>
            </a:pPr>
            <a:r>
              <a:rPr lang="en-US" b="1" noProof="1">
                <a:solidFill>
                  <a:srgbClr val="C00000"/>
                </a:solidFill>
                <a:latin typeface="Open Sans" panose="020B0606030504020204" pitchFamily="34" charset="0"/>
              </a:rPr>
              <a:t>Amount of funding: unlimited </a:t>
            </a:r>
            <a:r>
              <a:rPr lang="en-US" noProof="1">
                <a:solidFill>
                  <a:srgbClr val="C00000"/>
                </a:solidFill>
                <a:latin typeface="Open Sans" panose="020B0606030504020204" pitchFamily="34" charset="0"/>
              </a:rPr>
              <a:t>(according to the lump sum calculator)</a:t>
            </a:r>
          </a:p>
          <a:p>
            <a:pPr algn="just">
              <a:spcAft>
                <a:spcPts val="800"/>
              </a:spcAft>
            </a:pPr>
            <a:endParaRPr lang="et-EE" i="1" noProof="1">
              <a:solidFill>
                <a:srgbClr val="C00000"/>
              </a:solidFill>
              <a:latin typeface="Open Sans" panose="020B0606030504020204" pitchFamily="34" charset="0"/>
            </a:endParaRPr>
          </a:p>
        </p:txBody>
      </p:sp>
    </p:spTree>
    <p:extLst>
      <p:ext uri="{BB962C8B-B14F-4D97-AF65-F5344CB8AC3E}">
        <p14:creationId xmlns:p14="http://schemas.microsoft.com/office/powerpoint/2010/main" val="127364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D034CF0-C5AA-46EB-9EA0-D523FB502530}"/>
              </a:ext>
            </a:extLst>
          </p:cNvPr>
          <p:cNvGrpSpPr/>
          <p:nvPr/>
        </p:nvGrpSpPr>
        <p:grpSpPr>
          <a:xfrm>
            <a:off x="428263" y="111277"/>
            <a:ext cx="11281386" cy="8349818"/>
            <a:chOff x="301263" y="-2074301"/>
            <a:chExt cx="11281386" cy="3494979"/>
          </a:xfrm>
        </p:grpSpPr>
        <p:sp>
          <p:nvSpPr>
            <p:cNvPr id="6" name="TextBox 5">
              <a:extLst>
                <a:ext uri="{FF2B5EF4-FFF2-40B4-BE49-F238E27FC236}">
                  <a16:creationId xmlns:a16="http://schemas.microsoft.com/office/drawing/2014/main" id="{2CEF7637-A8C4-42FD-9D5C-45AA8ED21EBA}"/>
                </a:ext>
              </a:extLst>
            </p:cNvPr>
            <p:cNvSpPr txBox="1"/>
            <p:nvPr/>
          </p:nvSpPr>
          <p:spPr>
            <a:xfrm>
              <a:off x="301263" y="-2074301"/>
              <a:ext cx="11027384" cy="425126"/>
            </a:xfrm>
            <a:prstGeom prst="rect">
              <a:avLst/>
            </a:prstGeom>
            <a:pattFill prst="pct5">
              <a:fgClr>
                <a:schemeClr val="accent1"/>
              </a:fgClr>
              <a:bgClr>
                <a:schemeClr val="bg1"/>
              </a:bgClr>
            </a:pattFill>
          </p:spPr>
          <p:txBody>
            <a:bodyPr wrap="square" rtlCol="0">
              <a:spAutoFit/>
            </a:bodyPr>
            <a:lstStyle/>
            <a:p>
              <a:pPr algn="ctr"/>
              <a:r>
                <a:rPr lang="en-US" sz="3000" b="1" noProof="1">
                  <a:solidFill>
                    <a:srgbClr val="C00000"/>
                  </a:solidFill>
                </a:rPr>
                <a:t>Equality, Rights and Gender Equality</a:t>
              </a:r>
            </a:p>
            <a:p>
              <a:pPr algn="ctr"/>
              <a:r>
                <a:rPr lang="en-US" sz="3000" b="1" noProof="1">
                  <a:solidFill>
                    <a:srgbClr val="C00000"/>
                  </a:solidFill>
                </a:rPr>
                <a:t>Equality and fight against racism, xenophobia and discrimination</a:t>
              </a:r>
            </a:p>
          </p:txBody>
        </p:sp>
        <p:sp>
          <p:nvSpPr>
            <p:cNvPr id="7" name="TextBox 6">
              <a:extLst>
                <a:ext uri="{FF2B5EF4-FFF2-40B4-BE49-F238E27FC236}">
                  <a16:creationId xmlns:a16="http://schemas.microsoft.com/office/drawing/2014/main" id="{F918EC92-351E-41A2-85DD-7BA245290833}"/>
                </a:ext>
              </a:extLst>
            </p:cNvPr>
            <p:cNvSpPr txBox="1"/>
            <p:nvPr/>
          </p:nvSpPr>
          <p:spPr>
            <a:xfrm>
              <a:off x="609352" y="651237"/>
              <a:ext cx="10973297" cy="769441"/>
            </a:xfrm>
            <a:prstGeom prst="rect">
              <a:avLst/>
            </a:prstGeom>
            <a:noFill/>
          </p:spPr>
          <p:txBody>
            <a:bodyPr wrap="square" rtlCol="0">
              <a:spAutoFit/>
            </a:bodyPr>
            <a:lstStyle/>
            <a:p>
              <a:pPr algn="ctr"/>
              <a:endParaRPr lang="et-EE" sz="4400" noProof="1">
                <a:solidFill>
                  <a:schemeClr val="accent6">
                    <a:lumMod val="50000"/>
                  </a:schemeClr>
                </a:solidFill>
              </a:endParaRPr>
            </a:p>
          </p:txBody>
        </p:sp>
        <p:sp>
          <p:nvSpPr>
            <p:cNvPr id="8" name="Rectangle 7">
              <a:extLst>
                <a:ext uri="{FF2B5EF4-FFF2-40B4-BE49-F238E27FC236}">
                  <a16:creationId xmlns:a16="http://schemas.microsoft.com/office/drawing/2014/main" id="{9CED7308-AAB3-4049-A22E-1AE5D84F69AA}"/>
                </a:ext>
              </a:extLst>
            </p:cNvPr>
            <p:cNvSpPr/>
            <p:nvPr/>
          </p:nvSpPr>
          <p:spPr>
            <a:xfrm>
              <a:off x="3921276" y="480239"/>
              <a:ext cx="4095448" cy="110931"/>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7</a:t>
            </a:fld>
            <a:endParaRPr lang="et-EE" noProof="1"/>
          </a:p>
        </p:txBody>
      </p:sp>
      <p:sp>
        <p:nvSpPr>
          <p:cNvPr id="4" name="TextBox 3">
            <a:extLst>
              <a:ext uri="{FF2B5EF4-FFF2-40B4-BE49-F238E27FC236}">
                <a16:creationId xmlns:a16="http://schemas.microsoft.com/office/drawing/2014/main" id="{A701D052-05C3-487C-8AF3-2B68C1C83557}"/>
              </a:ext>
            </a:extLst>
          </p:cNvPr>
          <p:cNvSpPr txBox="1"/>
          <p:nvPr/>
        </p:nvSpPr>
        <p:spPr>
          <a:xfrm>
            <a:off x="482352" y="1330629"/>
            <a:ext cx="11335122" cy="4611519"/>
          </a:xfrm>
          <a:prstGeom prst="rect">
            <a:avLst/>
          </a:prstGeom>
          <a:noFill/>
        </p:spPr>
        <p:txBody>
          <a:bodyPr wrap="square" spcCol="180000" rtlCol="0">
            <a:spAutoFit/>
          </a:bodyPr>
          <a:lstStyle/>
          <a:p>
            <a:pPr algn="just">
              <a:spcAft>
                <a:spcPts val="800"/>
              </a:spcAft>
            </a:pPr>
            <a:r>
              <a:rPr lang="en-US" b="1" noProof="1">
                <a:solidFill>
                  <a:srgbClr val="C00000"/>
                </a:solidFill>
                <a:latin typeface="Open Sans" panose="020B0606030504020204" pitchFamily="34" charset="0"/>
              </a:rPr>
              <a:t>Funded activities:</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coalition and capacity building;</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training of professionals and victims of discrimination, hate speech and hate crimes; mutual learning, exchange of good practices, cooperation;</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designing and implementing anti-racism strategies or plans of action;</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dissemination and awareness-raising, including social media or press campaigns;</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studies and analytical activities;</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promotion of digital skills and critical thinking;</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data recording, data collection, surveys, including data disaggregation;</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monitoring and reporting of incidents of discrimination, hate speech and hate crime;</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victim empowerment and support;</a:t>
            </a:r>
          </a:p>
          <a:p>
            <a:pPr marL="285750" indent="-285750" algn="just">
              <a:spcAft>
                <a:spcPts val="800"/>
              </a:spcAft>
              <a:buFont typeface="Arial" panose="020B0604020202020204" pitchFamily="34" charset="0"/>
              <a:buChar char="•"/>
            </a:pPr>
            <a:r>
              <a:rPr lang="en-US" sz="1900" noProof="1">
                <a:solidFill>
                  <a:srgbClr val="C00000"/>
                </a:solidFill>
                <a:latin typeface="Open Sans" panose="020B0606030504020204" pitchFamily="34" charset="0"/>
              </a:rPr>
              <a:t>capacity building and training activities, including for national, regional and local authorities. </a:t>
            </a:r>
            <a:endParaRPr lang="et-EE" sz="1900" noProof="1">
              <a:solidFill>
                <a:srgbClr val="C00000"/>
              </a:solidFill>
              <a:latin typeface="Open Sans" panose="020B0606030504020204" pitchFamily="34" charset="0"/>
            </a:endParaRPr>
          </a:p>
        </p:txBody>
      </p:sp>
    </p:spTree>
    <p:extLst>
      <p:ext uri="{BB962C8B-B14F-4D97-AF65-F5344CB8AC3E}">
        <p14:creationId xmlns:p14="http://schemas.microsoft.com/office/powerpoint/2010/main" val="3605510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D034CF0-C5AA-46EB-9EA0-D523FB502530}"/>
              </a:ext>
            </a:extLst>
          </p:cNvPr>
          <p:cNvGrpSpPr/>
          <p:nvPr/>
        </p:nvGrpSpPr>
        <p:grpSpPr>
          <a:xfrm>
            <a:off x="736351" y="172386"/>
            <a:ext cx="10973297" cy="8127880"/>
            <a:chOff x="609352" y="-2014235"/>
            <a:chExt cx="10973297" cy="3434913"/>
          </a:xfrm>
        </p:grpSpPr>
        <p:sp>
          <p:nvSpPr>
            <p:cNvPr id="6" name="TextBox 5">
              <a:extLst>
                <a:ext uri="{FF2B5EF4-FFF2-40B4-BE49-F238E27FC236}">
                  <a16:creationId xmlns:a16="http://schemas.microsoft.com/office/drawing/2014/main" id="{2CEF7637-A8C4-42FD-9D5C-45AA8ED21EBA}"/>
                </a:ext>
              </a:extLst>
            </p:cNvPr>
            <p:cNvSpPr txBox="1"/>
            <p:nvPr/>
          </p:nvSpPr>
          <p:spPr>
            <a:xfrm>
              <a:off x="2030874" y="-2014235"/>
              <a:ext cx="8521701" cy="429228"/>
            </a:xfrm>
            <a:prstGeom prst="rect">
              <a:avLst/>
            </a:prstGeom>
            <a:pattFill prst="pct5">
              <a:fgClr>
                <a:schemeClr val="accent1"/>
              </a:fgClr>
              <a:bgClr>
                <a:schemeClr val="bg1"/>
              </a:bgClr>
            </a:pattFill>
          </p:spPr>
          <p:txBody>
            <a:bodyPr wrap="square" rtlCol="0">
              <a:spAutoFit/>
            </a:bodyPr>
            <a:lstStyle/>
            <a:p>
              <a:pPr algn="ctr"/>
              <a:r>
                <a:rPr lang="en-US" sz="3000" b="1" noProof="1">
                  <a:solidFill>
                    <a:srgbClr val="C00000"/>
                  </a:solidFill>
                </a:rPr>
                <a:t>Equality, Rights and Gender Equality</a:t>
              </a:r>
            </a:p>
            <a:p>
              <a:pPr algn="ctr"/>
              <a:r>
                <a:rPr lang="en-US" sz="3000" b="1" noProof="1">
                  <a:solidFill>
                    <a:srgbClr val="C00000"/>
                  </a:solidFill>
                </a:rPr>
                <a:t>Protection and promotion of the rights of the child</a:t>
              </a:r>
            </a:p>
          </p:txBody>
        </p:sp>
        <p:sp>
          <p:nvSpPr>
            <p:cNvPr id="7" name="TextBox 6">
              <a:extLst>
                <a:ext uri="{FF2B5EF4-FFF2-40B4-BE49-F238E27FC236}">
                  <a16:creationId xmlns:a16="http://schemas.microsoft.com/office/drawing/2014/main" id="{F918EC92-351E-41A2-85DD-7BA245290833}"/>
                </a:ext>
              </a:extLst>
            </p:cNvPr>
            <p:cNvSpPr txBox="1"/>
            <p:nvPr/>
          </p:nvSpPr>
          <p:spPr>
            <a:xfrm>
              <a:off x="609352" y="651237"/>
              <a:ext cx="10973297" cy="769441"/>
            </a:xfrm>
            <a:prstGeom prst="rect">
              <a:avLst/>
            </a:prstGeom>
            <a:noFill/>
          </p:spPr>
          <p:txBody>
            <a:bodyPr wrap="square" rtlCol="0">
              <a:spAutoFit/>
            </a:bodyPr>
            <a:lstStyle/>
            <a:p>
              <a:pPr algn="ctr"/>
              <a:endParaRPr lang="et-EE" sz="4400" noProof="1">
                <a:solidFill>
                  <a:schemeClr val="accent6">
                    <a:lumMod val="50000"/>
                  </a:schemeClr>
                </a:solidFill>
              </a:endParaRPr>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8</a:t>
            </a:fld>
            <a:endParaRPr lang="et-EE" noProof="1"/>
          </a:p>
        </p:txBody>
      </p:sp>
      <p:sp>
        <p:nvSpPr>
          <p:cNvPr id="4" name="TextBox 3">
            <a:extLst>
              <a:ext uri="{FF2B5EF4-FFF2-40B4-BE49-F238E27FC236}">
                <a16:creationId xmlns:a16="http://schemas.microsoft.com/office/drawing/2014/main" id="{A701D052-05C3-487C-8AF3-2B68C1C83557}"/>
              </a:ext>
            </a:extLst>
          </p:cNvPr>
          <p:cNvSpPr txBox="1"/>
          <p:nvPr/>
        </p:nvSpPr>
        <p:spPr>
          <a:xfrm>
            <a:off x="638432" y="1363011"/>
            <a:ext cx="11169136" cy="5070619"/>
          </a:xfrm>
          <a:prstGeom prst="rect">
            <a:avLst/>
          </a:prstGeom>
          <a:noFill/>
        </p:spPr>
        <p:txBody>
          <a:bodyPr wrap="square" spcCol="180000" rtlCol="0">
            <a:spAutoFit/>
          </a:bodyPr>
          <a:lstStyle/>
          <a:p>
            <a:pPr algn="just">
              <a:spcAft>
                <a:spcPts val="800"/>
              </a:spcAft>
            </a:pPr>
            <a:r>
              <a:rPr lang="en-US" sz="1700" b="1" noProof="1">
                <a:solidFill>
                  <a:srgbClr val="C00000"/>
                </a:solidFill>
                <a:latin typeface="Open Sans" panose="020B0606030504020204" pitchFamily="34" charset="0"/>
              </a:rPr>
              <a:t>Objective</a:t>
            </a:r>
            <a:r>
              <a:rPr lang="en-US" sz="1700" noProof="1">
                <a:solidFill>
                  <a:srgbClr val="C00000"/>
                </a:solidFill>
                <a:latin typeface="Open Sans" panose="020B0606030504020204" pitchFamily="34" charset="0"/>
              </a:rPr>
              <a:t>:</a:t>
            </a:r>
            <a:r>
              <a:rPr lang="en-US" sz="1700" b="1" noProof="1">
                <a:solidFill>
                  <a:srgbClr val="C00000"/>
                </a:solidFill>
                <a:latin typeface="Open Sans" panose="020B0606030504020204" pitchFamily="34" charset="0"/>
              </a:rPr>
              <a:t> </a:t>
            </a:r>
            <a:r>
              <a:rPr lang="en-US" sz="1700" noProof="1">
                <a:solidFill>
                  <a:srgbClr val="C00000"/>
                </a:solidFill>
                <a:latin typeface="Open Sans" panose="020B0606030504020204" pitchFamily="34" charset="0"/>
              </a:rPr>
              <a:t>contribute to responding to the impact of the Covid-19 pandemic, by promoting ways to mainstream and embed children’s rights in the responses to this and any other emergency situations and contribute to the implementation of the actions put forward by the EU Strategy on the rights of the child.</a:t>
            </a:r>
            <a:endParaRPr lang="en-US" sz="1700" i="1" noProof="1">
              <a:solidFill>
                <a:srgbClr val="C00000"/>
              </a:solidFill>
              <a:latin typeface="Open Sans" panose="020B0606030504020204" pitchFamily="34" charset="0"/>
            </a:endParaRPr>
          </a:p>
          <a:p>
            <a:pPr algn="just">
              <a:spcAft>
                <a:spcPts val="100"/>
              </a:spcAft>
            </a:pPr>
            <a:r>
              <a:rPr lang="en-US" sz="1700" b="1" noProof="1">
                <a:solidFill>
                  <a:srgbClr val="C00000"/>
                </a:solidFill>
                <a:latin typeface="Open Sans" panose="020B0606030504020204" pitchFamily="34" charset="0"/>
              </a:rPr>
              <a:t>Supported activities</a:t>
            </a:r>
            <a:r>
              <a:rPr lang="en-US" sz="1700" noProof="1">
                <a:solidFill>
                  <a:srgbClr val="C00000"/>
                </a:solidFill>
                <a:latin typeface="Open Sans" panose="020B0606030504020204" pitchFamily="34" charset="0"/>
              </a:rPr>
              <a:t>: </a:t>
            </a:r>
          </a:p>
          <a:p>
            <a:pPr marL="285750" indent="-285750" algn="just">
              <a:spcAft>
                <a:spcPts val="100"/>
              </a:spcAft>
              <a:buFont typeface="Arial" panose="020B0604020202020204" pitchFamily="34" charset="0"/>
              <a:buChar char="•"/>
            </a:pPr>
            <a:r>
              <a:rPr lang="en-US" sz="1700" noProof="1">
                <a:solidFill>
                  <a:srgbClr val="C00000"/>
                </a:solidFill>
                <a:latin typeface="Open Sans" panose="020B0606030504020204" pitchFamily="34" charset="0"/>
              </a:rPr>
              <a:t>Evaluating lessons learned from Covid-19 situation in the context of its impact on children’s rights, providing recommendation for mainstreaming rights of the child and putting children’s rights and needs at the centre of policy responses;</a:t>
            </a:r>
          </a:p>
          <a:p>
            <a:pPr marL="285750" indent="-285750" algn="just">
              <a:spcAft>
                <a:spcPts val="100"/>
              </a:spcAft>
              <a:buFont typeface="Arial" panose="020B0604020202020204" pitchFamily="34" charset="0"/>
              <a:buChar char="•"/>
            </a:pPr>
            <a:r>
              <a:rPr lang="en-US" sz="1700" noProof="1">
                <a:solidFill>
                  <a:srgbClr val="C00000"/>
                </a:solidFill>
                <a:latin typeface="Open Sans" panose="020B0606030504020204" pitchFamily="34" charset="0"/>
              </a:rPr>
              <a:t>Surveys, consultations, focus groups and other type of online and offline meetings ensuring that children do participate in the assessment of the impact of the pandemic</a:t>
            </a:r>
          </a:p>
          <a:p>
            <a:pPr marL="285750" indent="-285750" algn="just">
              <a:spcAft>
                <a:spcPts val="100"/>
              </a:spcAft>
              <a:buFont typeface="Arial" panose="020B0604020202020204" pitchFamily="34" charset="0"/>
              <a:buChar char="•"/>
            </a:pPr>
            <a:r>
              <a:rPr lang="en-US" sz="1700" noProof="1">
                <a:solidFill>
                  <a:srgbClr val="C00000"/>
                </a:solidFill>
                <a:latin typeface="Open Sans" panose="020B0606030504020204" pitchFamily="34" charset="0"/>
              </a:rPr>
              <a:t>Development of new projects, initiatives for children;</a:t>
            </a:r>
          </a:p>
          <a:p>
            <a:pPr marL="285750" indent="-285750" algn="just">
              <a:spcAft>
                <a:spcPts val="100"/>
              </a:spcAft>
              <a:buFont typeface="Arial" panose="020B0604020202020204" pitchFamily="34" charset="0"/>
              <a:buChar char="•"/>
            </a:pPr>
            <a:r>
              <a:rPr lang="en-US" sz="1700" noProof="1">
                <a:solidFill>
                  <a:srgbClr val="C00000"/>
                </a:solidFill>
                <a:latin typeface="Open Sans" panose="020B0606030504020204" pitchFamily="34" charset="0"/>
              </a:rPr>
              <a:t>Capacity building, training activities, information campaigns for relevant local authorities;</a:t>
            </a:r>
          </a:p>
          <a:p>
            <a:pPr marL="285750" indent="-285750" algn="just">
              <a:spcAft>
                <a:spcPts val="800"/>
              </a:spcAft>
              <a:buFont typeface="Arial" panose="020B0604020202020204" pitchFamily="34" charset="0"/>
              <a:buChar char="•"/>
            </a:pPr>
            <a:r>
              <a:rPr lang="en-US" sz="1700" noProof="1">
                <a:solidFill>
                  <a:srgbClr val="C00000"/>
                </a:solidFill>
                <a:latin typeface="Open Sans" panose="020B0606030504020204" pitchFamily="34" charset="0"/>
              </a:rPr>
              <a:t>In cooperation with children, designing, establishing and/or strengthening protocols and mechanisms providing support to children mostly affected by the Covid-19 situation;</a:t>
            </a:r>
          </a:p>
          <a:p>
            <a:r>
              <a:rPr lang="en-US" sz="1700" b="1" noProof="1">
                <a:solidFill>
                  <a:srgbClr val="C00000"/>
                </a:solidFill>
                <a:latin typeface="Open Sans" panose="020B0606030504020204" pitchFamily="34" charset="0"/>
              </a:rPr>
              <a:t>Participation is open to: legal entities (public or private). Applications must be submitted by a consortium of at least two applicants, both local, national and transnational projects are allowed.</a:t>
            </a:r>
          </a:p>
          <a:p>
            <a:endParaRPr lang="en-US" sz="1700" noProof="1">
              <a:solidFill>
                <a:srgbClr val="C00000"/>
              </a:solidFill>
              <a:latin typeface="Open Sans" panose="020B0606030504020204" pitchFamily="34" charset="0"/>
            </a:endParaRPr>
          </a:p>
          <a:p>
            <a:r>
              <a:rPr lang="en-US" sz="1700" b="1" noProof="1">
                <a:solidFill>
                  <a:srgbClr val="C00000"/>
                </a:solidFill>
                <a:latin typeface="Open Sans" panose="020B0606030504020204" pitchFamily="34" charset="0"/>
              </a:rPr>
              <a:t>Amount of funding: unlimited</a:t>
            </a:r>
            <a:endParaRPr lang="en-US" sz="1700" noProof="1">
              <a:solidFill>
                <a:srgbClr val="C00000"/>
              </a:solidFill>
              <a:latin typeface="Open Sans" panose="020B0606030504020204" pitchFamily="34" charset="0"/>
            </a:endParaRPr>
          </a:p>
          <a:p>
            <a:pPr algn="just">
              <a:spcAft>
                <a:spcPts val="800"/>
              </a:spcAft>
            </a:pPr>
            <a:endParaRPr lang="et-EE" sz="1700" i="1" noProof="1">
              <a:solidFill>
                <a:srgbClr val="C00000"/>
              </a:solidFill>
              <a:latin typeface="Open Sans" panose="020B0606030504020204" pitchFamily="34" charset="0"/>
            </a:endParaRPr>
          </a:p>
        </p:txBody>
      </p:sp>
    </p:spTree>
    <p:extLst>
      <p:ext uri="{BB962C8B-B14F-4D97-AF65-F5344CB8AC3E}">
        <p14:creationId xmlns:p14="http://schemas.microsoft.com/office/powerpoint/2010/main" val="2314793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D034CF0-C5AA-46EB-9EA0-D523FB502530}"/>
              </a:ext>
            </a:extLst>
          </p:cNvPr>
          <p:cNvGrpSpPr/>
          <p:nvPr/>
        </p:nvGrpSpPr>
        <p:grpSpPr>
          <a:xfrm>
            <a:off x="457781" y="115776"/>
            <a:ext cx="10973297" cy="8426339"/>
            <a:chOff x="609352" y="40457"/>
            <a:chExt cx="10973297" cy="1380221"/>
          </a:xfrm>
        </p:grpSpPr>
        <p:sp>
          <p:nvSpPr>
            <p:cNvPr id="6" name="TextBox 5">
              <a:extLst>
                <a:ext uri="{FF2B5EF4-FFF2-40B4-BE49-F238E27FC236}">
                  <a16:creationId xmlns:a16="http://schemas.microsoft.com/office/drawing/2014/main" id="{2CEF7637-A8C4-42FD-9D5C-45AA8ED21EBA}"/>
                </a:ext>
              </a:extLst>
            </p:cNvPr>
            <p:cNvSpPr txBox="1"/>
            <p:nvPr/>
          </p:nvSpPr>
          <p:spPr>
            <a:xfrm>
              <a:off x="883090" y="40457"/>
              <a:ext cx="10425820" cy="201408"/>
            </a:xfrm>
            <a:prstGeom prst="rect">
              <a:avLst/>
            </a:prstGeom>
            <a:pattFill prst="pct5">
              <a:fgClr>
                <a:schemeClr val="accent1"/>
              </a:fgClr>
              <a:bgClr>
                <a:schemeClr val="bg1"/>
              </a:bgClr>
            </a:pattFill>
          </p:spPr>
          <p:txBody>
            <a:bodyPr wrap="square" rtlCol="0">
              <a:spAutoFit/>
            </a:bodyPr>
            <a:lstStyle/>
            <a:p>
              <a:pPr algn="ctr"/>
              <a:r>
                <a:rPr lang="en-US" sz="3600" b="1" noProof="1">
                  <a:solidFill>
                    <a:srgbClr val="134263"/>
                  </a:solidFill>
                </a:rPr>
                <a:t>Citizens' engagement and participation </a:t>
              </a:r>
            </a:p>
            <a:p>
              <a:pPr algn="ctr"/>
              <a:r>
                <a:rPr lang="en-US" sz="3600" b="1" noProof="1">
                  <a:solidFill>
                    <a:srgbClr val="134263"/>
                  </a:solidFill>
                </a:rPr>
                <a:t>Town-Twinning and Networks of Towns</a:t>
              </a:r>
            </a:p>
          </p:txBody>
        </p:sp>
        <p:sp>
          <p:nvSpPr>
            <p:cNvPr id="7" name="TextBox 6">
              <a:extLst>
                <a:ext uri="{FF2B5EF4-FFF2-40B4-BE49-F238E27FC236}">
                  <a16:creationId xmlns:a16="http://schemas.microsoft.com/office/drawing/2014/main" id="{F918EC92-351E-41A2-85DD-7BA245290833}"/>
                </a:ext>
              </a:extLst>
            </p:cNvPr>
            <p:cNvSpPr txBox="1"/>
            <p:nvPr/>
          </p:nvSpPr>
          <p:spPr>
            <a:xfrm>
              <a:off x="609352" y="651237"/>
              <a:ext cx="10973297" cy="769441"/>
            </a:xfrm>
            <a:prstGeom prst="rect">
              <a:avLst/>
            </a:prstGeom>
            <a:noFill/>
          </p:spPr>
          <p:txBody>
            <a:bodyPr wrap="square" rtlCol="0">
              <a:spAutoFit/>
            </a:bodyPr>
            <a:lstStyle/>
            <a:p>
              <a:pPr algn="ctr"/>
              <a:endParaRPr lang="et-EE" sz="4400" noProof="1">
                <a:solidFill>
                  <a:schemeClr val="accent6">
                    <a:lumMod val="50000"/>
                  </a:schemeClr>
                </a:solidFill>
              </a:endParaRPr>
            </a:p>
          </p:txBody>
        </p:sp>
        <p:sp>
          <p:nvSpPr>
            <p:cNvPr id="8" name="Rectangle 7">
              <a:extLst>
                <a:ext uri="{FF2B5EF4-FFF2-40B4-BE49-F238E27FC236}">
                  <a16:creationId xmlns:a16="http://schemas.microsoft.com/office/drawing/2014/main" id="{9CED7308-AAB3-4049-A22E-1AE5D84F69AA}"/>
                </a:ext>
              </a:extLst>
            </p:cNvPr>
            <p:cNvSpPr/>
            <p:nvPr/>
          </p:nvSpPr>
          <p:spPr>
            <a:xfrm>
              <a:off x="4033838" y="1051347"/>
              <a:ext cx="4124325" cy="45719"/>
            </a:xfrm>
            <a:prstGeom prst="rect">
              <a:avLst/>
            </a:prstGeom>
            <a:solidFill>
              <a:srgbClr val="134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noProof="1"/>
            </a:p>
          </p:txBody>
        </p:sp>
      </p:grpSp>
      <p:sp>
        <p:nvSpPr>
          <p:cNvPr id="16" name="Slide Number Placeholder 15">
            <a:extLst>
              <a:ext uri="{FF2B5EF4-FFF2-40B4-BE49-F238E27FC236}">
                <a16:creationId xmlns:a16="http://schemas.microsoft.com/office/drawing/2014/main" id="{D5125852-6851-43C7-AB3C-55D360BC0D45}"/>
              </a:ext>
            </a:extLst>
          </p:cNvPr>
          <p:cNvSpPr>
            <a:spLocks noGrp="1"/>
          </p:cNvSpPr>
          <p:nvPr>
            <p:ph type="sldNum" sz="quarter" idx="13"/>
          </p:nvPr>
        </p:nvSpPr>
        <p:spPr/>
        <p:txBody>
          <a:bodyPr/>
          <a:lstStyle/>
          <a:p>
            <a:pPr algn="ctr"/>
            <a:fld id="{4FFE1565-1DD4-423E-9BD5-3EACEECE45CA}" type="slidenum">
              <a:rPr lang="et-EE" noProof="1" dirty="0" smtClean="0"/>
              <a:pPr algn="ctr"/>
              <a:t>9</a:t>
            </a:fld>
            <a:endParaRPr lang="et-EE" noProof="1"/>
          </a:p>
        </p:txBody>
      </p:sp>
      <p:sp>
        <p:nvSpPr>
          <p:cNvPr id="4" name="TextBox 3">
            <a:extLst>
              <a:ext uri="{FF2B5EF4-FFF2-40B4-BE49-F238E27FC236}">
                <a16:creationId xmlns:a16="http://schemas.microsoft.com/office/drawing/2014/main" id="{A701D052-05C3-487C-8AF3-2B68C1C83557}"/>
              </a:ext>
            </a:extLst>
          </p:cNvPr>
          <p:cNvSpPr txBox="1"/>
          <p:nvPr/>
        </p:nvSpPr>
        <p:spPr>
          <a:xfrm>
            <a:off x="666435" y="253410"/>
            <a:ext cx="11067784" cy="6319679"/>
          </a:xfrm>
          <a:prstGeom prst="rect">
            <a:avLst/>
          </a:prstGeom>
          <a:noFill/>
        </p:spPr>
        <p:txBody>
          <a:bodyPr wrap="square" spcCol="180000" rtlCol="0">
            <a:spAutoFit/>
          </a:bodyPr>
          <a:lstStyle/>
          <a:p>
            <a:pPr algn="ctr"/>
            <a:endParaRPr lang="en-US" b="1" noProof="1">
              <a:solidFill>
                <a:srgbClr val="134263"/>
              </a:solidFill>
              <a:latin typeface="Open Sans" panose="020B0606030504020204" pitchFamily="34" charset="0"/>
            </a:endParaRPr>
          </a:p>
          <a:p>
            <a:pPr algn="ctr"/>
            <a:endParaRPr lang="en-US" b="1" noProof="1">
              <a:solidFill>
                <a:srgbClr val="134263"/>
              </a:solidFill>
              <a:latin typeface="Open Sans" panose="020B0606030504020204" pitchFamily="34" charset="0"/>
            </a:endParaRPr>
          </a:p>
          <a:p>
            <a:pPr algn="ctr"/>
            <a:endParaRPr lang="en-US" b="1" noProof="1">
              <a:solidFill>
                <a:srgbClr val="134263"/>
              </a:solidFill>
              <a:latin typeface="Open Sans" panose="020B0606030504020204" pitchFamily="34" charset="0"/>
            </a:endParaRPr>
          </a:p>
          <a:p>
            <a:pPr algn="ctr"/>
            <a:endParaRPr lang="en-US" b="1" noProof="1">
              <a:solidFill>
                <a:srgbClr val="134263"/>
              </a:solidFill>
              <a:latin typeface="Open Sans" panose="020B0606030504020204" pitchFamily="34" charset="0"/>
            </a:endParaRPr>
          </a:p>
          <a:p>
            <a:r>
              <a:rPr lang="en-US" b="1" noProof="1">
                <a:solidFill>
                  <a:srgbClr val="134263"/>
                </a:solidFill>
                <a:latin typeface="Open Sans" panose="020B0606030504020204" pitchFamily="34" charset="0"/>
              </a:rPr>
              <a:t>Objectives: </a:t>
            </a:r>
          </a:p>
          <a:p>
            <a:pPr marL="285750" indent="-285750">
              <a:buFont typeface="Arial" panose="020B0604020202020204" pitchFamily="34" charset="0"/>
              <a:buChar char="•"/>
            </a:pPr>
            <a:r>
              <a:rPr lang="en-US" noProof="1">
                <a:solidFill>
                  <a:srgbClr val="134263"/>
                </a:solidFill>
                <a:latin typeface="Open Sans" panose="020B0606030504020204" pitchFamily="34" charset="0"/>
              </a:rPr>
              <a:t>Give citizens the opportunity to discover the cultural diversity of the EU and to make them aware the common European values and cultural heritage;</a:t>
            </a:r>
          </a:p>
          <a:p>
            <a:pPr marL="285750" indent="-285750">
              <a:buFont typeface="Arial" panose="020B0604020202020204" pitchFamily="34" charset="0"/>
              <a:buChar char="•"/>
            </a:pPr>
            <a:r>
              <a:rPr lang="en-US" noProof="1">
                <a:solidFill>
                  <a:srgbClr val="134263"/>
                </a:solidFill>
                <a:latin typeface="Open Sans" panose="020B0606030504020204" pitchFamily="34" charset="0"/>
              </a:rPr>
              <a:t>Guarantee peaceful relations between Europeans and to ensure their active participation at the local level;</a:t>
            </a:r>
          </a:p>
          <a:p>
            <a:pPr marL="285750" indent="-285750">
              <a:buFont typeface="Arial" panose="020B0604020202020204" pitchFamily="34" charset="0"/>
              <a:buChar char="•"/>
            </a:pPr>
            <a:r>
              <a:rPr lang="en-US" noProof="1">
                <a:solidFill>
                  <a:srgbClr val="134263"/>
                </a:solidFill>
                <a:latin typeface="Open Sans" panose="020B0606030504020204" pitchFamily="34" charset="0"/>
              </a:rPr>
              <a:t>Reinforce mutual understanding and friendship between European citizens;</a:t>
            </a:r>
          </a:p>
          <a:p>
            <a:pPr marL="285750" indent="-285750">
              <a:buFont typeface="Arial" panose="020B0604020202020204" pitchFamily="34" charset="0"/>
              <a:buChar char="•"/>
            </a:pPr>
            <a:r>
              <a:rPr lang="en-US" noProof="1">
                <a:solidFill>
                  <a:srgbClr val="134263"/>
                </a:solidFill>
                <a:latin typeface="Open Sans" panose="020B0606030504020204" pitchFamily="34" charset="0"/>
              </a:rPr>
              <a:t>Encourage cooperation between municipalities and the exchange of best practices;</a:t>
            </a:r>
          </a:p>
          <a:p>
            <a:pPr marL="285750" indent="-285750">
              <a:spcAft>
                <a:spcPts val="800"/>
              </a:spcAft>
              <a:buFont typeface="Arial" panose="020B0604020202020204" pitchFamily="34" charset="0"/>
              <a:buChar char="•"/>
            </a:pPr>
            <a:r>
              <a:rPr lang="en-US" noProof="1">
                <a:solidFill>
                  <a:srgbClr val="134263"/>
                </a:solidFill>
                <a:latin typeface="Open Sans" panose="020B0606030504020204" pitchFamily="34" charset="0"/>
              </a:rPr>
              <a:t>Support good local governance and reinforce the role of local and regionaal authorities in the European integration process. </a:t>
            </a:r>
            <a:endParaRPr lang="en-US" b="1" noProof="1">
              <a:solidFill>
                <a:srgbClr val="134263"/>
              </a:solidFill>
              <a:latin typeface="Open Sans" panose="020B0606030504020204" pitchFamily="34" charset="0"/>
            </a:endParaRPr>
          </a:p>
          <a:p>
            <a:pPr algn="just">
              <a:spcAft>
                <a:spcPts val="800"/>
              </a:spcAft>
            </a:pPr>
            <a:r>
              <a:rPr lang="en-US" b="1" noProof="1">
                <a:solidFill>
                  <a:srgbClr val="134263"/>
                </a:solidFill>
                <a:latin typeface="Open Sans" panose="020B0606030504020204" pitchFamily="34" charset="0"/>
              </a:rPr>
              <a:t>Funded acticities</a:t>
            </a:r>
            <a:r>
              <a:rPr lang="en-US" noProof="1">
                <a:solidFill>
                  <a:srgbClr val="134263"/>
                </a:solidFill>
                <a:latin typeface="Open Sans" panose="020B0606030504020204" pitchFamily="34" charset="0"/>
              </a:rPr>
              <a:t>: workshops, seminars, conferences, training activities, expert meetings, webinars, awareness-raising activities, data gathering and consultation, development, exchanges and dissemination of good practices amongst public authorities and civil society organisations, development of communication tools and the use of social media.</a:t>
            </a:r>
          </a:p>
          <a:p>
            <a:pPr algn="just">
              <a:spcAft>
                <a:spcPts val="800"/>
              </a:spcAft>
            </a:pPr>
            <a:r>
              <a:rPr lang="en-US" b="1" noProof="1">
                <a:solidFill>
                  <a:srgbClr val="134263"/>
                </a:solidFill>
                <a:latin typeface="Open Sans" panose="020B0606030504020204" pitchFamily="34" charset="0"/>
              </a:rPr>
              <a:t>Participation is open to: towns/municipalities and/or other levels of local authorities or their twinning committees or other nonprofit organisations representing local authorities</a:t>
            </a:r>
          </a:p>
          <a:p>
            <a:pPr algn="just">
              <a:spcAft>
                <a:spcPts val="800"/>
              </a:spcAft>
            </a:pPr>
            <a:r>
              <a:rPr lang="en-US" b="1" noProof="1">
                <a:solidFill>
                  <a:srgbClr val="134263"/>
                </a:solidFill>
                <a:latin typeface="Open Sans" panose="020B0606030504020204" pitchFamily="34" charset="0"/>
              </a:rPr>
              <a:t>Amount of funding</a:t>
            </a:r>
            <a:r>
              <a:rPr lang="en-US" noProof="1">
                <a:solidFill>
                  <a:srgbClr val="134263"/>
                </a:solidFill>
                <a:latin typeface="Open Sans" panose="020B0606030504020204" pitchFamily="34" charset="0"/>
              </a:rPr>
              <a:t>: up to 30 000 EUR (based on the lump-sum calculator) / unlimited (lump-sum)</a:t>
            </a:r>
          </a:p>
          <a:p>
            <a:pPr algn="just"/>
            <a:endParaRPr lang="et-EE" noProof="1">
              <a:solidFill>
                <a:srgbClr val="134263"/>
              </a:solidFill>
              <a:latin typeface="Open Sans" panose="020B0606030504020204" pitchFamily="34" charset="0"/>
            </a:endParaRPr>
          </a:p>
        </p:txBody>
      </p:sp>
    </p:spTree>
    <p:extLst>
      <p:ext uri="{BB962C8B-B14F-4D97-AF65-F5344CB8AC3E}">
        <p14:creationId xmlns:p14="http://schemas.microsoft.com/office/powerpoint/2010/main" val="895578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iekraanpõhi.potx" id="{F9A9E894-7CD4-448E-9B2F-F290205879F9}" vid="{5B442AEE-BAE8-4BEE-80D6-0EB0E7C3E2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Laiekraanpõhi</Template>
  <TotalTime>27870</TotalTime>
  <Words>1658</Words>
  <Application>Microsoft Office PowerPoint</Application>
  <PresentationFormat>Widescreen</PresentationFormat>
  <Paragraphs>152</Paragraphs>
  <Slides>13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Lato Black</vt:lpstr>
      <vt:lpstr>Lato Medium</vt:lpstr>
      <vt:lpstr>Lato Thin</vt:lpstr>
      <vt:lpstr>Open Sans</vt:lpstr>
      <vt:lpstr>Sakkal Majalla</vt:lpstr>
      <vt:lpstr>Shonar Bangla</vt:lpstr>
      <vt:lpstr>Tahoma</vt:lpstr>
      <vt:lpstr>Office Theme</vt:lpstr>
      <vt:lpstr>Citizens, equality, rights and values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Henri Vaikre</dc:creator>
  <cp:lastModifiedBy>Renate Gross</cp:lastModifiedBy>
  <cp:revision>86</cp:revision>
  <dcterms:created xsi:type="dcterms:W3CDTF">2021-03-31T09:25:49Z</dcterms:created>
  <dcterms:modified xsi:type="dcterms:W3CDTF">2021-08-20T11:09:21Z</dcterms:modified>
</cp:coreProperties>
</file>