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9A4CE56C-F3F6-AF43-A918-268885874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xmlns="" id="{0763F8C4-73DA-4647-A16F-0647340B1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xmlns="" id="{4EA1E493-1353-9B49-B02B-C0E9D632E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49E2-91B5-5A4C-9260-29F97B0AA291}" type="datetimeFigureOut">
              <a:rPr lang="bg-BG" smtClean="0"/>
              <a:pPr/>
              <a:t>19.8.2021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xmlns="" id="{525AEB2B-4736-B445-BC89-16EA87DD1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xmlns="" id="{7081B015-A555-814F-9129-C5CB5FE92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0933-8D15-1C4B-935A-CE8253E8756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85998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2551DAB9-7315-9A46-8E82-E0CF13041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xmlns="" id="{78698534-5683-C74E-9ED1-36ED038D9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xmlns="" id="{42F7F93C-06DC-5C42-9C65-9411AA756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49E2-91B5-5A4C-9260-29F97B0AA291}" type="datetimeFigureOut">
              <a:rPr lang="bg-BG" smtClean="0"/>
              <a:pPr/>
              <a:t>19.8.2021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xmlns="" id="{F5A715D1-22E0-E44A-93FA-E5868DD72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xmlns="" id="{B7931697-4E1D-2D41-B9BA-FB830EEE1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0933-8D15-1C4B-935A-CE8253E8756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642052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xmlns="" id="{F95B883F-5EBB-7847-9196-E17712731F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xmlns="" id="{ABF189BB-E234-7942-9480-80A1B2CAB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xmlns="" id="{41C73857-DBBE-184A-9D86-BD0B65EBB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49E2-91B5-5A4C-9260-29F97B0AA291}" type="datetimeFigureOut">
              <a:rPr lang="bg-BG" smtClean="0"/>
              <a:pPr/>
              <a:t>19.8.2021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xmlns="" id="{8EDD73F0-42F3-1C4A-A528-64934CD4D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xmlns="" id="{69C777D3-F738-C14D-BB25-AE0DF7231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0933-8D15-1C4B-935A-CE8253E8756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79364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DA96A328-6E78-5546-9E89-4F42A9C3A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835C04D4-0A25-864F-A701-FDFEE9813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xmlns="" id="{73776192-8510-6647-B46E-BEBB753ED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49E2-91B5-5A4C-9260-29F97B0AA291}" type="datetimeFigureOut">
              <a:rPr lang="bg-BG" smtClean="0"/>
              <a:pPr/>
              <a:t>19.8.2021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xmlns="" id="{478CB17D-5E4C-8A4D-B5F1-411CF83A4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xmlns="" id="{5874399B-9E27-2442-B2CE-F991E028D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0933-8D15-1C4B-935A-CE8253E8756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91636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AD7634B9-EE0B-A846-88E7-68BE1A785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xmlns="" id="{842C95B2-EFE3-D847-8692-0BE543A2B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xmlns="" id="{95910950-6329-DE43-9294-28F22F81C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49E2-91B5-5A4C-9260-29F97B0AA291}" type="datetimeFigureOut">
              <a:rPr lang="bg-BG" smtClean="0"/>
              <a:pPr/>
              <a:t>19.8.2021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xmlns="" id="{4CF343C2-8A9D-484E-A3EE-61AE1EC4F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xmlns="" id="{31152F4F-3B29-4343-B39F-D4257E2DC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0933-8D15-1C4B-935A-CE8253E8756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345752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9852098F-626E-4F4B-99FB-87C5452A8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75D78BC4-9A65-3E49-A98F-84D097D1C2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xmlns="" id="{C4D9E083-5278-2F4E-A693-FFFD0822A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xmlns="" id="{53E38413-2764-BD49-AF05-E8A0560AE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49E2-91B5-5A4C-9260-29F97B0AA291}" type="datetimeFigureOut">
              <a:rPr lang="bg-BG" smtClean="0"/>
              <a:pPr/>
              <a:t>19.8.2021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xmlns="" id="{1EF91F68-EC79-E241-BFDA-2DF4402C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xmlns="" id="{0F8B5C47-ADF7-044F-B0A1-171A07866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0933-8D15-1C4B-935A-CE8253E8756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8102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8230773A-20C9-7840-8B56-0B1C435EF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xmlns="" id="{14005641-4121-1347-A13D-1B6F3544E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xmlns="" id="{9E446112-7F6F-064C-A044-021B1FE08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xmlns="" id="{C61F8055-DC03-914B-9313-9F7AE5A186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xmlns="" id="{3C824403-11B2-924D-8816-CC07332A59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xmlns="" id="{6D08349E-9CAA-3449-8472-61CC16075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49E2-91B5-5A4C-9260-29F97B0AA291}" type="datetimeFigureOut">
              <a:rPr lang="bg-BG" smtClean="0"/>
              <a:pPr/>
              <a:t>19.8.2021 г.</a:t>
            </a:fld>
            <a:endParaRPr lang="bg-BG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xmlns="" id="{4FF8709A-5508-A547-95D6-D27556676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xmlns="" id="{5861ABD7-1B5B-8A44-A8FE-045B163A5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0933-8D15-1C4B-935A-CE8253E8756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92747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CEA4B3D3-0414-9C45-BCD5-77BB7C6E0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xmlns="" id="{4C995932-472E-6544-AA31-9A31FCF2A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49E2-91B5-5A4C-9260-29F97B0AA291}" type="datetimeFigureOut">
              <a:rPr lang="bg-BG" smtClean="0"/>
              <a:pPr/>
              <a:t>19.8.2021 г.</a:t>
            </a:fld>
            <a:endParaRPr lang="bg-BG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xmlns="" id="{E51D2D24-9B43-8043-9D57-72C216534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xmlns="" id="{7F757B7D-B51E-1A48-A2FF-30F7C70FD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0933-8D15-1C4B-935A-CE8253E8756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07621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xmlns="" id="{62252AE3-E27D-5B48-90A7-04E59EA62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49E2-91B5-5A4C-9260-29F97B0AA291}" type="datetimeFigureOut">
              <a:rPr lang="bg-BG" smtClean="0"/>
              <a:pPr/>
              <a:t>19.8.2021 г.</a:t>
            </a:fld>
            <a:endParaRPr lang="bg-BG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xmlns="" id="{CB145B44-7DE0-7844-B5CA-FEE1F8059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xmlns="" id="{44CEBD5A-1F93-7845-9635-0B84EBD71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0933-8D15-1C4B-935A-CE8253E8756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97218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82ED9405-F7B8-0744-8FA0-D5083CDB1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20120BF6-F912-AC4D-A302-3EE11CBA7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xmlns="" id="{AE0D6478-9463-6F48-BCF4-4945CE3A8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xmlns="" id="{C21FC1AD-6847-6D42-8FE8-F5353C186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49E2-91B5-5A4C-9260-29F97B0AA291}" type="datetimeFigureOut">
              <a:rPr lang="bg-BG" smtClean="0"/>
              <a:pPr/>
              <a:t>19.8.2021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xmlns="" id="{3B4F194D-1DFB-AD4C-8415-48A02296E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xmlns="" id="{494E9BD4-AD39-5349-A7A0-07F8E8BE6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0933-8D15-1C4B-935A-CE8253E8756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21267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67E013A4-986F-B944-A272-32547F689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xmlns="" id="{069A2B57-A120-7743-9DD4-DC23D551E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xmlns="" id="{1719B60B-35F4-2B4A-ACC1-1E35C6B65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xmlns="" id="{77D906F5-0081-D941-B1A4-F742BCBD8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49E2-91B5-5A4C-9260-29F97B0AA291}" type="datetimeFigureOut">
              <a:rPr lang="bg-BG" smtClean="0"/>
              <a:pPr/>
              <a:t>19.8.2021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xmlns="" id="{8E70EA6E-036C-E545-BF80-BB7DD2F6C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xmlns="" id="{B82956FA-282B-D948-BC67-45722681E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10933-8D15-1C4B-935A-CE8253E8756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36764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xmlns="" id="{16F008FC-6BAE-8145-BD66-EC60B2314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xmlns="" id="{0CCDD182-A712-954D-B719-E503AAE95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xmlns="" id="{04783209-1DF5-AA4E-8DF6-2FF2F8D6EC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49E2-91B5-5A4C-9260-29F97B0AA291}" type="datetimeFigureOut">
              <a:rPr lang="bg-BG" smtClean="0"/>
              <a:pPr/>
              <a:t>19.8.2021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xmlns="" id="{A14AFC35-8400-0B4D-9679-F1F968F81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xmlns="" id="{7E8E19FF-8888-2447-B2EB-F3BEF52CF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10933-8D15-1C4B-935A-CE8253E8756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27281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ED3585B6-7C90-954D-9C4F-FDED0C426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0626"/>
            <a:ext cx="9144000" cy="2387600"/>
          </a:xfrm>
        </p:spPr>
        <p:txBody>
          <a:bodyPr>
            <a:normAutofit/>
          </a:bodyPr>
          <a:lstStyle/>
          <a:p>
            <a:r>
              <a:rPr lang="bg-BG" sz="40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“</a:t>
            </a:r>
            <a:r>
              <a:rPr lang="bg-BG" sz="4000" dirty="0" err="1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Empowerment</a:t>
            </a:r>
            <a:r>
              <a:rPr lang="bg-BG" sz="40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r>
              <a:rPr lang="bg-BG" sz="4000" dirty="0" err="1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and</a:t>
            </a:r>
            <a:r>
              <a:rPr lang="bg-BG" sz="40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r>
              <a:rPr lang="bg-BG" sz="4000" dirty="0" err="1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socialization</a:t>
            </a:r>
            <a:r>
              <a:rPr lang="bg-BG" sz="40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 of </a:t>
            </a:r>
            <a:r>
              <a:rPr lang="bg-BG" sz="4000" dirty="0" err="1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young</a:t>
            </a:r>
            <a:r>
              <a:rPr lang="bg-BG" sz="40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r>
              <a:rPr lang="bg-BG" sz="4000" dirty="0" err="1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Roma</a:t>
            </a:r>
            <a:r>
              <a:rPr lang="bg-BG" sz="40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r>
              <a:rPr lang="bg-BG" sz="4000" dirty="0" err="1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in</a:t>
            </a:r>
            <a:r>
              <a:rPr lang="bg-BG" sz="40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r>
              <a:rPr lang="bg-BG" sz="4000" dirty="0" err="1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Brussels</a:t>
            </a:r>
            <a:r>
              <a:rPr lang="bg-BG" sz="40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r>
              <a:rPr lang="bg-BG" sz="4000" dirty="0" err="1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by</a:t>
            </a:r>
            <a:r>
              <a:rPr lang="bg-BG" sz="40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r>
              <a:rPr lang="bg-BG" sz="4000" dirty="0" err="1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protecting</a:t>
            </a:r>
            <a:r>
              <a:rPr lang="bg-BG" sz="40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r>
              <a:rPr lang="bg-BG" sz="4000" dirty="0" err="1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their</a:t>
            </a:r>
            <a:r>
              <a:rPr lang="bg-BG" sz="40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r>
              <a:rPr lang="bg-BG" sz="4000" dirty="0" err="1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rights</a:t>
            </a:r>
            <a:r>
              <a:rPr lang="bg-BG" sz="40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”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xmlns="" id="{EB0B3569-F299-824A-BB13-A9B7A241C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bg-BG" sz="18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r>
              <a:rPr lang="bg-BG" sz="1800" dirty="0" err="1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PhD</a:t>
            </a:r>
            <a:r>
              <a:rPr lang="bg-BG" sz="18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. Biser Alekov</a:t>
            </a:r>
            <a:endParaRPr lang="en-US" sz="18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r>
              <a:rPr lang="bg-BG" sz="1800" dirty="0" err="1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Director</a:t>
            </a:r>
            <a:r>
              <a:rPr lang="bg-BG" sz="18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 of KHAM </a:t>
            </a:r>
            <a:r>
              <a:rPr lang="bg-BG" sz="1800" dirty="0" err="1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vzw</a:t>
            </a:r>
            <a:r>
              <a:rPr lang="bg-BG" sz="18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 (</a:t>
            </a:r>
            <a:r>
              <a:rPr lang="bg-BG" sz="1800" dirty="0" err="1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Belgium</a:t>
            </a:r>
            <a:r>
              <a:rPr lang="bg-BG" sz="18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9123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D1AECA4E-B2B6-5744-9DF5-1D6C30007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Empowerment and participation</a:t>
            </a:r>
            <a:r>
              <a:rPr lang="bg-BG" sz="18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/>
            </a:r>
            <a:br>
              <a:rPr lang="bg-BG" sz="18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</a:br>
            <a:endParaRPr lang="bg-BG" sz="18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BFF14807-6AFE-DF4B-A39C-DC30B984C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dirty="0"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>
              <a:buNone/>
            </a:pPr>
            <a:endParaRPr lang="en-US" sz="1800" dirty="0" smtClean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>
              <a:buNone/>
            </a:pPr>
            <a:r>
              <a:rPr lang="en-US" sz="1800" dirty="0" smtClean="0">
                <a:latin typeface="Calibri" panose="020F0502020204030204" pitchFamily="34" charset="0"/>
                <a:ea typeface="Times New Roman"/>
                <a:cs typeface="Times New Roman"/>
              </a:rPr>
              <a:t>							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Process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– 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goal</a:t>
            </a:r>
            <a:endParaRPr lang="en-US" sz="1800" dirty="0"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>
              <a:buNone/>
            </a:pPr>
            <a:endParaRPr lang="en-US" sz="1800" dirty="0" smtClean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>
              <a:buNone/>
            </a:pPr>
            <a:r>
              <a:rPr lang="en-US" sz="1800" dirty="0" smtClean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Actions</a:t>
            </a:r>
            <a:endParaRPr lang="bg-BG" sz="18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>
              <a:buNone/>
            </a:pPr>
            <a:r>
              <a:rPr lang="en-US" sz="1800" dirty="0" smtClean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					Measures</a:t>
            </a:r>
            <a:endParaRPr lang="en-US" sz="18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>
              <a:buNone/>
            </a:pPr>
            <a:endParaRPr lang="en-US" sz="1800" dirty="0" smtClean="0"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>
              <a:buNone/>
            </a:pPr>
            <a:r>
              <a:rPr lang="en-US" sz="1800" dirty="0" smtClean="0">
                <a:latin typeface="Calibri" panose="020F0502020204030204" pitchFamily="34" charset="0"/>
                <a:ea typeface="Times New Roman"/>
                <a:cs typeface="Times New Roman"/>
              </a:rPr>
              <a:t>	</a:t>
            </a:r>
            <a:r>
              <a:rPr lang="en-US" sz="1800" dirty="0" smtClean="0">
                <a:latin typeface="Calibri" panose="020F0502020204030204" pitchFamily="34" charset="0"/>
                <a:ea typeface="Times New Roman"/>
                <a:cs typeface="Times New Roman"/>
              </a:rPr>
              <a:t>			</a:t>
            </a:r>
            <a:r>
              <a:rPr lang="en-US" sz="1800" dirty="0" smtClean="0">
                <a:latin typeface="Calibri" panose="020F0502020204030204" pitchFamily="34" charset="0"/>
                <a:ea typeface="Times New Roman"/>
                <a:cs typeface="Times New Roman"/>
              </a:rPr>
              <a:t>Indicators</a:t>
            </a:r>
            <a:endParaRPr lang="bg-BG" sz="18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Policies</a:t>
            </a:r>
            <a:endParaRPr lang="bg-BG" sz="18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>
              <a:buNone/>
            </a:pPr>
            <a:r>
              <a:rPr lang="en-US" sz="1800" dirty="0" smtClean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						Grassroots level work</a:t>
            </a:r>
            <a:endParaRPr lang="bg-BG" sz="18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9689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313B2831-A01C-074F-BD73-1CDB0C6FF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Times New Roman"/>
                <a:cs typeface="Times New Roman"/>
              </a:rPr>
              <a:t>R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ight to </a:t>
            </a:r>
            <a:r>
              <a:rPr lang="en-US" sz="4000" dirty="0" err="1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scholarisation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 and housing</a:t>
            </a:r>
            <a:endParaRPr lang="bg-BG" sz="40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652A9704-0368-394A-88A2-6494F0082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Problems of Roma  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travellers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endParaRPr lang="bg-BG" sz="18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7679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DAF72290-4641-1D46-B4DB-D8B726EAF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18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/>
            </a:r>
            <a:br>
              <a:rPr lang="bg-BG" sz="18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</a:br>
            <a:r>
              <a:rPr lang="en-US" sz="40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Right of schooling</a:t>
            </a:r>
            <a:endParaRPr lang="bg-BG" sz="40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5F84906C-9BF7-114B-8D4B-EA76ACDA5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g-BG" sz="18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1800" dirty="0" smtClean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						Young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marriages</a:t>
            </a:r>
          </a:p>
          <a:p>
            <a:pPr marL="0" indent="0">
              <a:buNone/>
            </a:pPr>
            <a:endParaRPr lang="en-US" sz="1800" dirty="0" smtClean="0"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1800" dirty="0" smtClean="0">
                <a:latin typeface="Calibri" panose="020F0502020204030204" pitchFamily="34" charset="0"/>
                <a:ea typeface="Times New Roman"/>
                <a:cs typeface="Times New Roman"/>
              </a:rPr>
              <a:t>Drop </a:t>
            </a:r>
            <a:r>
              <a:rPr lang="en-US" sz="1800" dirty="0">
                <a:latin typeface="Calibri" panose="020F0502020204030204" pitchFamily="34" charset="0"/>
                <a:ea typeface="Times New Roman"/>
                <a:cs typeface="Times New Roman"/>
              </a:rPr>
              <a:t>outs</a:t>
            </a:r>
          </a:p>
          <a:p>
            <a:pPr marL="0" indent="0">
              <a:buNone/>
            </a:pPr>
            <a:endParaRPr lang="en-US" sz="1800" dirty="0" smtClean="0"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1800" dirty="0" smtClean="0">
                <a:latin typeface="Calibri" panose="020F0502020204030204" pitchFamily="34" charset="0"/>
                <a:ea typeface="Times New Roman"/>
                <a:cs typeface="Times New Roman"/>
              </a:rPr>
              <a:t>	</a:t>
            </a:r>
            <a:r>
              <a:rPr lang="en-US" sz="1800" dirty="0" smtClean="0">
                <a:latin typeface="Calibri" panose="020F0502020204030204" pitchFamily="34" charset="0"/>
                <a:ea typeface="Times New Roman"/>
                <a:cs typeface="Times New Roman"/>
              </a:rPr>
              <a:t>				</a:t>
            </a:r>
            <a:r>
              <a:rPr lang="en-US" sz="1800" dirty="0" smtClean="0">
                <a:latin typeface="Calibri" panose="020F0502020204030204" pitchFamily="34" charset="0"/>
                <a:ea typeface="Times New Roman"/>
                <a:cs typeface="Times New Roman"/>
              </a:rPr>
              <a:t>Social </a:t>
            </a:r>
            <a:r>
              <a:rPr lang="en-US" sz="1800" dirty="0">
                <a:latin typeface="Calibri" panose="020F0502020204030204" pitchFamily="34" charset="0"/>
                <a:ea typeface="Times New Roman"/>
                <a:cs typeface="Times New Roman"/>
              </a:rPr>
              <a:t>experience</a:t>
            </a: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1800" dirty="0" smtClean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School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– flexibility</a:t>
            </a:r>
            <a:endParaRPr lang="bg-BG" sz="18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8651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95BE7B1A-36AE-7842-956C-E72AD6C39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Times New Roman"/>
                <a:cs typeface="Times New Roman"/>
              </a:rPr>
              <a:t>Right to work</a:t>
            </a:r>
            <a:r>
              <a:rPr lang="en-US" sz="40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endParaRPr lang="bg-BG" sz="40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EA744E96-3BDE-714E-8193-EFC4B0400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1800" dirty="0" smtClean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>
              <a:buNone/>
            </a:pPr>
            <a:r>
              <a:rPr lang="en-US" sz="1800" dirty="0" smtClean="0">
                <a:latin typeface="Calibri" panose="020F0502020204030204" pitchFamily="34" charset="0"/>
                <a:ea typeface="Times New Roman"/>
                <a:cs typeface="Times New Roman"/>
              </a:rPr>
              <a:t>	</a:t>
            </a:r>
            <a:r>
              <a:rPr lang="en-US" sz="1800" dirty="0" smtClean="0">
                <a:latin typeface="Calibri" panose="020F0502020204030204" pitchFamily="34" charset="0"/>
                <a:ea typeface="Times New Roman"/>
                <a:cs typeface="Times New Roman"/>
              </a:rPr>
              <a:t>						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Participation </a:t>
            </a:r>
            <a:endParaRPr lang="en-US" sz="18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>
              <a:buNone/>
            </a:pPr>
            <a:endParaRPr lang="en-US" sz="1800" dirty="0" smtClean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>
              <a:buNone/>
            </a:pPr>
            <a:endParaRPr lang="en-US" sz="1800" dirty="0" smtClean="0"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>
              <a:buNone/>
            </a:pPr>
            <a:r>
              <a:rPr lang="en-US" sz="1800" dirty="0" smtClean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				Youth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work</a:t>
            </a:r>
          </a:p>
          <a:p>
            <a:pPr>
              <a:buNone/>
            </a:pPr>
            <a:r>
              <a:rPr lang="en-US" sz="1800" dirty="0" smtClean="0">
                <a:latin typeface="Calibri" panose="020F0502020204030204" pitchFamily="34" charset="0"/>
                <a:ea typeface="Times New Roman"/>
                <a:cs typeface="Times New Roman"/>
              </a:rPr>
              <a:t>								</a:t>
            </a:r>
            <a:r>
              <a:rPr lang="en-US" sz="1800" dirty="0" err="1" smtClean="0">
                <a:latin typeface="Calibri" panose="020F0502020204030204" pitchFamily="34" charset="0"/>
                <a:ea typeface="Times New Roman"/>
                <a:cs typeface="Times New Roman"/>
              </a:rPr>
              <a:t>Enterpreunrship</a:t>
            </a:r>
            <a:endParaRPr lang="en-US" sz="1800" dirty="0"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>
              <a:buNone/>
            </a:pPr>
            <a:r>
              <a:rPr lang="en-US" sz="1800" dirty="0">
                <a:latin typeface="Calibri" panose="020F0502020204030204" pitchFamily="34" charset="0"/>
                <a:ea typeface="Times New Roman"/>
                <a:cs typeface="Times New Roman"/>
              </a:rPr>
              <a:t>Internships</a:t>
            </a:r>
          </a:p>
          <a:p>
            <a:endParaRPr lang="en-US" sz="1800" dirty="0">
              <a:latin typeface="Calibri" panose="020F0502020204030204" pitchFamily="34" charset="0"/>
              <a:ea typeface="Times New Roman"/>
              <a:cs typeface="Times New Roman"/>
            </a:endParaRPr>
          </a:p>
          <a:p>
            <a:endParaRPr lang="bg-BG" sz="18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8680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ECA1E9DF-3FC0-0642-A9D7-238979284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Cultural aspects</a:t>
            </a:r>
            <a:r>
              <a:rPr lang="en-US" sz="4000" dirty="0"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r>
              <a:rPr lang="en-US" sz="4000" dirty="0" err="1">
                <a:latin typeface="Calibri" panose="020F0502020204030204" pitchFamily="34" charset="0"/>
                <a:ea typeface="Times New Roman"/>
                <a:cs typeface="Times New Roman"/>
              </a:rPr>
              <a:t>vs</a:t>
            </a:r>
            <a:r>
              <a:rPr lang="en-US" sz="4000" dirty="0">
                <a:latin typeface="Calibri" panose="020F0502020204030204" pitchFamily="34" charset="0"/>
                <a:ea typeface="Times New Roman"/>
                <a:cs typeface="Times New Roman"/>
              </a:rPr>
              <a:t> equal treatment</a:t>
            </a:r>
            <a:endParaRPr lang="bg-BG" sz="40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58664535-CA42-434B-8A6A-954F01C62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						Cultural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aspects</a:t>
            </a:r>
            <a:endParaRPr lang="bg-BG" sz="18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>
              <a:buNone/>
            </a:pPr>
            <a:endParaRPr lang="en-US" sz="1800" dirty="0" smtClean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>
              <a:buNone/>
            </a:pPr>
            <a:r>
              <a:rPr lang="en-US" sz="1800" dirty="0" smtClean="0">
                <a:latin typeface="Calibri" panose="020F0502020204030204" pitchFamily="34" charset="0"/>
                <a:ea typeface="Times New Roman"/>
                <a:cs typeface="Times New Roman"/>
              </a:rPr>
              <a:t>	</a:t>
            </a:r>
            <a:r>
              <a:rPr lang="en-US" sz="1800" dirty="0" smtClean="0">
                <a:latin typeface="Calibri" panose="020F0502020204030204" pitchFamily="34" charset="0"/>
                <a:ea typeface="Times New Roman"/>
                <a:cs typeface="Times New Roman"/>
              </a:rPr>
              <a:t>		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Patriarchal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society</a:t>
            </a:r>
            <a:endParaRPr lang="bg-BG" sz="18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>
              <a:buNone/>
            </a:pPr>
            <a:endParaRPr lang="en-US" sz="1800" dirty="0" smtClean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>
              <a:buNone/>
            </a:pPr>
            <a:endParaRPr lang="en-US" sz="1800" dirty="0" smtClean="0"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>
              <a:buNone/>
            </a:pPr>
            <a:r>
              <a:rPr lang="en-US" sz="1800" dirty="0" smtClean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						Non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acceptance by the majority</a:t>
            </a:r>
            <a:endParaRPr lang="bg-BG" sz="18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>
              <a:buNone/>
            </a:pPr>
            <a:endParaRPr lang="en-US" sz="1800" dirty="0" smtClean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>
              <a:buNone/>
            </a:pPr>
            <a:endParaRPr lang="en-US" sz="1800" dirty="0" smtClean="0"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>
              <a:buNone/>
            </a:pPr>
            <a:r>
              <a:rPr lang="en-US" sz="1800" dirty="0" smtClean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		Marginal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subgroups</a:t>
            </a:r>
            <a:endParaRPr lang="bg-BG" sz="18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8538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F40D341F-2D51-F24E-B63E-21BAF1BBB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Accessible services </a:t>
            </a:r>
            <a:endParaRPr lang="bg-BG" sz="40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90696ADF-243B-E342-AD5D-52461DD6A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mediators</a:t>
            </a:r>
            <a:endParaRPr lang="en-US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flexible school programs</a:t>
            </a:r>
          </a:p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affirmative actions</a:t>
            </a:r>
            <a:endParaRPr lang="bg-BG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7718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xmlns="" id="{41515A87-075E-284F-B95E-8DC7A2E35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/>
                <a:latin typeface="Calibri" panose="020F0502020204030204" pitchFamily="34" charset="0"/>
                <a:ea typeface="Times New Roman"/>
                <a:cs typeface="Times New Roman"/>
              </a:rPr>
              <a:t>Measures of the employment services</a:t>
            </a:r>
            <a:endParaRPr lang="bg-BG" sz="4000" dirty="0">
              <a:effectLst/>
              <a:latin typeface="Calibri" panose="020F0502020204030204" pitchFamily="34" charset="0"/>
              <a:ea typeface="Times New Roman"/>
              <a:cs typeface="Times New Roman"/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xmlns="" id="{3E373909-C317-3D42-B158-1A066FD57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VDAB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Actiris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2867958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60</Words>
  <Application>Microsoft Office PowerPoint</Application>
  <PresentationFormat>По избор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9" baseType="lpstr">
      <vt:lpstr>Тема на Office</vt:lpstr>
      <vt:lpstr>“Empowerment and socialization of young Roma in Brussels by protecting their rights”</vt:lpstr>
      <vt:lpstr>Empowerment and participation </vt:lpstr>
      <vt:lpstr>Right to scholarisation and housing</vt:lpstr>
      <vt:lpstr> Right of schooling</vt:lpstr>
      <vt:lpstr>Right to work </vt:lpstr>
      <vt:lpstr>Cultural aspects vs equal treatment</vt:lpstr>
      <vt:lpstr>Accessible services </vt:lpstr>
      <vt:lpstr>Measures of the employment services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“Empowerment and socialization of young Roma in Brussels by protecting their rights”</dc:title>
  <dc:creator>biseralekov@outlook.com</dc:creator>
  <cp:lastModifiedBy>User</cp:lastModifiedBy>
  <cp:revision>4</cp:revision>
  <dcterms:created xsi:type="dcterms:W3CDTF">2021-08-19T09:45:03Z</dcterms:created>
  <dcterms:modified xsi:type="dcterms:W3CDTF">2021-08-19T11:58:26Z</dcterms:modified>
</cp:coreProperties>
</file>