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</p:sldMasterIdLst>
  <p:notesMasterIdLst>
    <p:notesMasterId r:id="rId16"/>
  </p:notesMasterIdLst>
  <p:sldIdLst>
    <p:sldId id="312" r:id="rId3"/>
    <p:sldId id="280" r:id="rId4"/>
    <p:sldId id="286" r:id="rId5"/>
    <p:sldId id="288" r:id="rId6"/>
    <p:sldId id="304" r:id="rId7"/>
    <p:sldId id="305" r:id="rId8"/>
    <p:sldId id="306" r:id="rId9"/>
    <p:sldId id="307" r:id="rId10"/>
    <p:sldId id="308" r:id="rId11"/>
    <p:sldId id="309" r:id="rId12"/>
    <p:sldId id="311" r:id="rId13"/>
    <p:sldId id="303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Bettella" initials="SB" lastIdx="1" clrIdx="0">
    <p:extLst>
      <p:ext uri="{19B8F6BF-5375-455C-9EA6-DF929625EA0E}">
        <p15:presenceInfo xmlns:p15="http://schemas.microsoft.com/office/powerpoint/2012/main" userId="S-1-5-21-1004336348-152049171-1801674531-2885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3E5570"/>
    <a:srgbClr val="9AA9B9"/>
    <a:srgbClr val="193E6E"/>
    <a:srgbClr val="2A4B6B"/>
    <a:srgbClr val="36A9E4"/>
    <a:srgbClr val="193A84"/>
    <a:srgbClr val="2A416D"/>
    <a:srgbClr val="2C406D"/>
    <a:srgbClr val="192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580" autoAdjust="0"/>
    <p:restoredTop sz="82540" autoAdjust="0"/>
  </p:normalViewPr>
  <p:slideViewPr>
    <p:cSldViewPr snapToGrid="0">
      <p:cViewPr varScale="1">
        <p:scale>
          <a:sx n="48" d="100"/>
          <a:sy n="48" d="100"/>
        </p:scale>
        <p:origin x="28" y="528"/>
      </p:cViewPr>
      <p:guideLst>
        <p:guide orient="horz" pos="2160"/>
        <p:guide pos="3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39E4A-9074-43A8-A80B-FDEF2B45A2C5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22968A50-5B85-4575-9A33-1BAB7E886216}">
      <dgm:prSet phldrT="[Text]" custT="1"/>
      <dgm:spPr>
        <a:ln>
          <a:noFill/>
        </a:ln>
      </dgm:spPr>
      <dgm:t>
        <a:bodyPr/>
        <a:lstStyle/>
        <a:p>
          <a:r>
            <a:rPr lang="fi-FI" sz="2000" dirty="0">
              <a:solidFill>
                <a:schemeClr val="tx1"/>
              </a:solidFill>
              <a:latin typeface="Trebuchet MS" panose="020B0603020202020204" pitchFamily="34" charset="0"/>
            </a:rPr>
            <a:t>To</a:t>
          </a:r>
          <a:r>
            <a:rPr lang="en-US" sz="2000" dirty="0">
              <a:solidFill>
                <a:schemeClr val="tx1"/>
              </a:solidFill>
              <a:latin typeface="Trebuchet MS" panose="020B0603020202020204" pitchFamily="34" charset="0"/>
            </a:rPr>
            <a:t> study the interaction between migration and society</a:t>
          </a:r>
          <a:endParaRPr lang="en-GB" sz="2000" dirty="0">
            <a:solidFill>
              <a:schemeClr val="tx1"/>
            </a:solidFill>
          </a:endParaRPr>
        </a:p>
      </dgm:t>
    </dgm:pt>
    <dgm:pt modelId="{D994A506-017A-4497-9BF7-4E8403DB97D3}" type="parTrans" cxnId="{5B282A89-639B-4724-9C7F-29256A98D544}">
      <dgm:prSet/>
      <dgm:spPr/>
      <dgm:t>
        <a:bodyPr/>
        <a:lstStyle/>
        <a:p>
          <a:endParaRPr lang="en-GB"/>
        </a:p>
      </dgm:t>
    </dgm:pt>
    <dgm:pt modelId="{4DC66116-DD69-45A0-849B-380B6FCD9FA8}" type="sibTrans" cxnId="{5B282A89-639B-4724-9C7F-29256A98D544}">
      <dgm:prSet/>
      <dgm:spPr/>
      <dgm:t>
        <a:bodyPr/>
        <a:lstStyle/>
        <a:p>
          <a:endParaRPr lang="en-GB"/>
        </a:p>
      </dgm:t>
    </dgm:pt>
    <dgm:pt modelId="{31B97CDC-796D-4A9A-916A-C0EEB7B9C018}">
      <dgm:prSet phldrT="[Text]" custT="1"/>
      <dgm:spPr>
        <a:ln>
          <a:noFill/>
        </a:ln>
      </dgm:spPr>
      <dgm:t>
        <a:bodyPr/>
        <a:lstStyle/>
        <a:p>
          <a:r>
            <a:rPr lang="en-GB" sz="2000" noProof="0" dirty="0">
              <a:solidFill>
                <a:schemeClr val="tx1"/>
              </a:solidFill>
              <a:latin typeface="Trebuchet MS" panose="020B0603020202020204" pitchFamily="34" charset="0"/>
            </a:rPr>
            <a:t>To produce, gather, record, and make research material on migration flows available</a:t>
          </a:r>
          <a:endParaRPr lang="en-GB" sz="2000" noProof="0" dirty="0">
            <a:solidFill>
              <a:schemeClr val="tx1"/>
            </a:solidFill>
          </a:endParaRPr>
        </a:p>
      </dgm:t>
    </dgm:pt>
    <dgm:pt modelId="{70936EB1-8B97-4B5A-91F8-77308E45B62E}" type="parTrans" cxnId="{0730C916-DAFE-48A8-A55D-4D0E589AB412}">
      <dgm:prSet/>
      <dgm:spPr/>
      <dgm:t>
        <a:bodyPr/>
        <a:lstStyle/>
        <a:p>
          <a:endParaRPr lang="en-GB"/>
        </a:p>
      </dgm:t>
    </dgm:pt>
    <dgm:pt modelId="{0CFC23ED-584A-41BB-8A44-0A270ADA32C1}" type="sibTrans" cxnId="{0730C916-DAFE-48A8-A55D-4D0E589AB412}">
      <dgm:prSet/>
      <dgm:spPr/>
      <dgm:t>
        <a:bodyPr/>
        <a:lstStyle/>
        <a:p>
          <a:endParaRPr lang="en-GB"/>
        </a:p>
      </dgm:t>
    </dgm:pt>
    <dgm:pt modelId="{7EDE07C5-999B-4BDB-84ED-954F4682F32C}">
      <dgm:prSet phldrT="[Text]" custT="1"/>
      <dgm:spPr>
        <a:ln>
          <a:noFill/>
        </a:ln>
      </dgm:spPr>
      <dgm:t>
        <a:bodyPr/>
        <a:lstStyle/>
        <a:p>
          <a:r>
            <a:rPr lang="en-GB" sz="2000" noProof="0" dirty="0">
              <a:solidFill>
                <a:schemeClr val="tx1"/>
              </a:solidFill>
              <a:latin typeface="Trebuchet MS" panose="020B0603020202020204" pitchFamily="34" charset="0"/>
            </a:rPr>
            <a:t>To actively participate in migration-related and research-based societal discussions (and influencing)</a:t>
          </a:r>
          <a:endParaRPr lang="en-GB" sz="2000" noProof="0" dirty="0">
            <a:solidFill>
              <a:schemeClr val="tx1"/>
            </a:solidFill>
          </a:endParaRPr>
        </a:p>
      </dgm:t>
    </dgm:pt>
    <dgm:pt modelId="{49F01917-62BA-42DF-B718-52C7D8FED2C2}" type="parTrans" cxnId="{4E2DD4DC-E781-48CE-B1BF-E818DCD8A67F}">
      <dgm:prSet/>
      <dgm:spPr/>
      <dgm:t>
        <a:bodyPr/>
        <a:lstStyle/>
        <a:p>
          <a:endParaRPr lang="en-GB"/>
        </a:p>
      </dgm:t>
    </dgm:pt>
    <dgm:pt modelId="{F08CD082-ECEB-44F2-8D92-C6AF3AD00ADF}" type="sibTrans" cxnId="{4E2DD4DC-E781-48CE-B1BF-E818DCD8A67F}">
      <dgm:prSet/>
      <dgm:spPr/>
      <dgm:t>
        <a:bodyPr/>
        <a:lstStyle/>
        <a:p>
          <a:endParaRPr lang="en-GB"/>
        </a:p>
      </dgm:t>
    </dgm:pt>
    <dgm:pt modelId="{641AAE91-20CA-4A2C-9239-7181387EC51A}" type="pres">
      <dgm:prSet presAssocID="{2AA39E4A-9074-43A8-A80B-FDEF2B45A2C5}" presName="linearFlow" presStyleCnt="0">
        <dgm:presLayoutVars>
          <dgm:dir/>
          <dgm:resizeHandles val="exact"/>
        </dgm:presLayoutVars>
      </dgm:prSet>
      <dgm:spPr/>
    </dgm:pt>
    <dgm:pt modelId="{A4F7C9D7-1629-4678-98FF-B8F39AEEBB00}" type="pres">
      <dgm:prSet presAssocID="{22968A50-5B85-4575-9A33-1BAB7E886216}" presName="composite" presStyleCnt="0"/>
      <dgm:spPr/>
    </dgm:pt>
    <dgm:pt modelId="{87AFA56B-209E-4B37-BE14-EAD978A6459B}" type="pres">
      <dgm:prSet presAssocID="{22968A50-5B85-4575-9A33-1BAB7E886216}" presName="imgShp" presStyleLbl="fgImgPlace1" presStyleIdx="0" presStyleCnt="3" custScaleX="10399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682" t="-2090" r="-27955" b="-3965"/>
          </a:stretch>
        </a:blipFill>
        <a:ln>
          <a:noFill/>
        </a:ln>
      </dgm:spPr>
    </dgm:pt>
    <dgm:pt modelId="{84C2144B-EFDE-43A4-98C2-2E98DDA27FA7}" type="pres">
      <dgm:prSet presAssocID="{22968A50-5B85-4575-9A33-1BAB7E886216}" presName="txShp" presStyleLbl="node1" presStyleIdx="0" presStyleCnt="3" custScaleX="103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5B36D-9024-4732-BDC0-9CD024E95162}" type="pres">
      <dgm:prSet presAssocID="{4DC66116-DD69-45A0-849B-380B6FCD9FA8}" presName="spacing" presStyleCnt="0"/>
      <dgm:spPr/>
    </dgm:pt>
    <dgm:pt modelId="{512C8873-FAFF-43C1-BA1F-5BFF85B96398}" type="pres">
      <dgm:prSet presAssocID="{31B97CDC-796D-4A9A-916A-C0EEB7B9C018}" presName="composite" presStyleCnt="0"/>
      <dgm:spPr/>
    </dgm:pt>
    <dgm:pt modelId="{0E99B73B-E0C9-4F12-B0FF-10C71B5071EF}" type="pres">
      <dgm:prSet presAssocID="{31B97CDC-796D-4A9A-916A-C0EEB7B9C018}" presName="imgShp" presStyleLbl="fgImgPlace1" presStyleIdx="1" presStyleCnt="3" custScaleX="10399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</dgm:spPr>
    </dgm:pt>
    <dgm:pt modelId="{1A3560DC-5196-4774-8F79-EF9F826E507A}" type="pres">
      <dgm:prSet presAssocID="{31B97CDC-796D-4A9A-916A-C0EEB7B9C018}" presName="txShp" presStyleLbl="node1" presStyleIdx="1" presStyleCnt="3" custScaleX="103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C2CC2-3B47-430C-AE5A-7AF9C82DC703}" type="pres">
      <dgm:prSet presAssocID="{0CFC23ED-584A-41BB-8A44-0A270ADA32C1}" presName="spacing" presStyleCnt="0"/>
      <dgm:spPr/>
    </dgm:pt>
    <dgm:pt modelId="{0EBB6B17-7D70-445A-94D0-304E05318B1F}" type="pres">
      <dgm:prSet presAssocID="{7EDE07C5-999B-4BDB-84ED-954F4682F32C}" presName="composite" presStyleCnt="0"/>
      <dgm:spPr/>
    </dgm:pt>
    <dgm:pt modelId="{F66555CB-4A2C-41DB-AAA6-C0FE63A5388C}" type="pres">
      <dgm:prSet presAssocID="{7EDE07C5-999B-4BDB-84ED-954F4682F32C}" presName="imgShp" presStyleLbl="fgImgPlace1" presStyleIdx="2" presStyleCnt="3" custScaleX="103996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309" t="-33878" r="-40677" b="-27854"/>
          </a:stretch>
        </a:blipFill>
        <a:ln>
          <a:noFill/>
        </a:ln>
      </dgm:spPr>
    </dgm:pt>
    <dgm:pt modelId="{5826CDFF-AEE2-41A3-9F6C-9DB80F725376}" type="pres">
      <dgm:prSet presAssocID="{7EDE07C5-999B-4BDB-84ED-954F4682F32C}" presName="txShp" presStyleLbl="node1" presStyleIdx="2" presStyleCnt="3" custScaleX="103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282A89-639B-4724-9C7F-29256A98D544}" srcId="{2AA39E4A-9074-43A8-A80B-FDEF2B45A2C5}" destId="{22968A50-5B85-4575-9A33-1BAB7E886216}" srcOrd="0" destOrd="0" parTransId="{D994A506-017A-4497-9BF7-4E8403DB97D3}" sibTransId="{4DC66116-DD69-45A0-849B-380B6FCD9FA8}"/>
    <dgm:cxn modelId="{31ABEDBB-BF9E-490F-B76F-1A5338C70F6D}" type="presOf" srcId="{7EDE07C5-999B-4BDB-84ED-954F4682F32C}" destId="{5826CDFF-AEE2-41A3-9F6C-9DB80F725376}" srcOrd="0" destOrd="0" presId="urn:microsoft.com/office/officeart/2005/8/layout/vList3"/>
    <dgm:cxn modelId="{0730C916-DAFE-48A8-A55D-4D0E589AB412}" srcId="{2AA39E4A-9074-43A8-A80B-FDEF2B45A2C5}" destId="{31B97CDC-796D-4A9A-916A-C0EEB7B9C018}" srcOrd="1" destOrd="0" parTransId="{70936EB1-8B97-4B5A-91F8-77308E45B62E}" sibTransId="{0CFC23ED-584A-41BB-8A44-0A270ADA32C1}"/>
    <dgm:cxn modelId="{F72B646A-C2DB-4C52-B1F2-61F18D010F9B}" type="presOf" srcId="{2AA39E4A-9074-43A8-A80B-FDEF2B45A2C5}" destId="{641AAE91-20CA-4A2C-9239-7181387EC51A}" srcOrd="0" destOrd="0" presId="urn:microsoft.com/office/officeart/2005/8/layout/vList3"/>
    <dgm:cxn modelId="{3BAC6B50-6A25-49AC-B6E9-B15EF032CA8E}" type="presOf" srcId="{22968A50-5B85-4575-9A33-1BAB7E886216}" destId="{84C2144B-EFDE-43A4-98C2-2E98DDA27FA7}" srcOrd="0" destOrd="0" presId="urn:microsoft.com/office/officeart/2005/8/layout/vList3"/>
    <dgm:cxn modelId="{4E2DD4DC-E781-48CE-B1BF-E818DCD8A67F}" srcId="{2AA39E4A-9074-43A8-A80B-FDEF2B45A2C5}" destId="{7EDE07C5-999B-4BDB-84ED-954F4682F32C}" srcOrd="2" destOrd="0" parTransId="{49F01917-62BA-42DF-B718-52C7D8FED2C2}" sibTransId="{F08CD082-ECEB-44F2-8D92-C6AF3AD00ADF}"/>
    <dgm:cxn modelId="{A4F49094-C2B1-4A0D-AA3E-38AB243348A5}" type="presOf" srcId="{31B97CDC-796D-4A9A-916A-C0EEB7B9C018}" destId="{1A3560DC-5196-4774-8F79-EF9F826E507A}" srcOrd="0" destOrd="0" presId="urn:microsoft.com/office/officeart/2005/8/layout/vList3"/>
    <dgm:cxn modelId="{CFD3EB15-4640-4DBD-9D62-842801DCA845}" type="presParOf" srcId="{641AAE91-20CA-4A2C-9239-7181387EC51A}" destId="{A4F7C9D7-1629-4678-98FF-B8F39AEEBB00}" srcOrd="0" destOrd="0" presId="urn:microsoft.com/office/officeart/2005/8/layout/vList3"/>
    <dgm:cxn modelId="{33E021D7-44C4-4C7E-B493-B0023919BF37}" type="presParOf" srcId="{A4F7C9D7-1629-4678-98FF-B8F39AEEBB00}" destId="{87AFA56B-209E-4B37-BE14-EAD978A6459B}" srcOrd="0" destOrd="0" presId="urn:microsoft.com/office/officeart/2005/8/layout/vList3"/>
    <dgm:cxn modelId="{808027E4-8779-4310-B184-BBBF6F25B999}" type="presParOf" srcId="{A4F7C9D7-1629-4678-98FF-B8F39AEEBB00}" destId="{84C2144B-EFDE-43A4-98C2-2E98DDA27FA7}" srcOrd="1" destOrd="0" presId="urn:microsoft.com/office/officeart/2005/8/layout/vList3"/>
    <dgm:cxn modelId="{6052C169-86B8-4938-B740-709D3E5F6926}" type="presParOf" srcId="{641AAE91-20CA-4A2C-9239-7181387EC51A}" destId="{5995B36D-9024-4732-BDC0-9CD024E95162}" srcOrd="1" destOrd="0" presId="urn:microsoft.com/office/officeart/2005/8/layout/vList3"/>
    <dgm:cxn modelId="{D8801D8C-BF9F-4184-9A99-12C9DFB6A957}" type="presParOf" srcId="{641AAE91-20CA-4A2C-9239-7181387EC51A}" destId="{512C8873-FAFF-43C1-BA1F-5BFF85B96398}" srcOrd="2" destOrd="0" presId="urn:microsoft.com/office/officeart/2005/8/layout/vList3"/>
    <dgm:cxn modelId="{71886AB1-65E1-4748-B755-6FF3F66413AF}" type="presParOf" srcId="{512C8873-FAFF-43C1-BA1F-5BFF85B96398}" destId="{0E99B73B-E0C9-4F12-B0FF-10C71B5071EF}" srcOrd="0" destOrd="0" presId="urn:microsoft.com/office/officeart/2005/8/layout/vList3"/>
    <dgm:cxn modelId="{419EF3AD-CCA9-4E7B-BFE3-95E4862F78FC}" type="presParOf" srcId="{512C8873-FAFF-43C1-BA1F-5BFF85B96398}" destId="{1A3560DC-5196-4774-8F79-EF9F826E507A}" srcOrd="1" destOrd="0" presId="urn:microsoft.com/office/officeart/2005/8/layout/vList3"/>
    <dgm:cxn modelId="{39634ADD-E4CF-41EC-AEC3-5803C749FF30}" type="presParOf" srcId="{641AAE91-20CA-4A2C-9239-7181387EC51A}" destId="{F1BC2CC2-3B47-430C-AE5A-7AF9C82DC703}" srcOrd="3" destOrd="0" presId="urn:microsoft.com/office/officeart/2005/8/layout/vList3"/>
    <dgm:cxn modelId="{05A21F73-BB94-4107-BA9F-045C6B6E4147}" type="presParOf" srcId="{641AAE91-20CA-4A2C-9239-7181387EC51A}" destId="{0EBB6B17-7D70-445A-94D0-304E05318B1F}" srcOrd="4" destOrd="0" presId="urn:microsoft.com/office/officeart/2005/8/layout/vList3"/>
    <dgm:cxn modelId="{52F5F6B4-65F4-4636-A502-A62525652F7B}" type="presParOf" srcId="{0EBB6B17-7D70-445A-94D0-304E05318B1F}" destId="{F66555CB-4A2C-41DB-AAA6-C0FE63A5388C}" srcOrd="0" destOrd="0" presId="urn:microsoft.com/office/officeart/2005/8/layout/vList3"/>
    <dgm:cxn modelId="{56B3197D-D160-4F92-8CBE-0A2D15DF9C98}" type="presParOf" srcId="{0EBB6B17-7D70-445A-94D0-304E05318B1F}" destId="{5826CDFF-AEE2-41A3-9F6C-9DB80F725376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E7D29-B71B-4F56-A2AF-0E0EC0F3A82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49D33C-7085-4983-825D-00D1339118FE}">
      <dgm:prSet phldrT="[Text]" custT="1"/>
      <dgm:spPr>
        <a:blipFill dpi="0"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41000"/>
          </a:stretch>
        </a:blipFill>
      </dgm:spPr>
      <dgm:t>
        <a:bodyPr/>
        <a:lstStyle/>
        <a:p>
          <a:endParaRPr lang="en-GB" sz="1400" b="1" dirty="0">
            <a:solidFill>
              <a:srgbClr val="BFBFBF"/>
            </a:solidFill>
            <a:latin typeface="Trebuchet MS" panose="020B0603020202020204" pitchFamily="34" charset="0"/>
          </a:endParaRPr>
        </a:p>
      </dgm:t>
    </dgm:pt>
    <dgm:pt modelId="{B1F8ACF8-F96B-47E1-9C3B-89D161B68B2B}" type="parTrans" cxnId="{7EDC8D5B-972B-4B89-B217-5735109B198C}">
      <dgm:prSet/>
      <dgm:spPr/>
      <dgm:t>
        <a:bodyPr/>
        <a:lstStyle/>
        <a:p>
          <a:endParaRPr lang="en-GB" sz="1400" b="1">
            <a:solidFill>
              <a:srgbClr val="BFBFBF"/>
            </a:solidFill>
            <a:latin typeface="Trebuchet MS" panose="020B0603020202020204" pitchFamily="34" charset="0"/>
          </a:endParaRPr>
        </a:p>
      </dgm:t>
    </dgm:pt>
    <dgm:pt modelId="{4E82831D-FADA-47A8-AD6A-D0C936F92D1C}" type="sibTrans" cxnId="{7EDC8D5B-972B-4B89-B217-5735109B198C}">
      <dgm:prSet custT="1"/>
      <dgm:spPr>
        <a:solidFill>
          <a:schemeClr val="bg2"/>
        </a:solidFill>
      </dgm:spPr>
      <dgm:t>
        <a:bodyPr/>
        <a:lstStyle/>
        <a:p>
          <a:r>
            <a:rPr lang="fi-FI" sz="1400" b="1" dirty="0" err="1">
              <a:solidFill>
                <a:srgbClr val="BFBFBF"/>
              </a:solidFill>
              <a:latin typeface="Trebuchet MS" panose="020B0603020202020204" pitchFamily="34" charset="0"/>
            </a:rPr>
            <a:t>Exhibitions</a:t>
          </a:r>
          <a:endParaRPr lang="en-GB" sz="1400" b="1" dirty="0">
            <a:solidFill>
              <a:srgbClr val="BFBFBF"/>
            </a:solidFill>
            <a:latin typeface="Trebuchet MS" panose="020B0603020202020204" pitchFamily="34" charset="0"/>
          </a:endParaRPr>
        </a:p>
      </dgm:t>
    </dgm:pt>
    <dgm:pt modelId="{9FB77C11-20F3-4F68-B679-1D3B51B9B27A}">
      <dgm:prSet phldrT="[Text]" custT="1"/>
      <dgm:spPr>
        <a:solidFill>
          <a:schemeClr val="bg2"/>
        </a:solidFill>
      </dgm:spPr>
      <dgm:t>
        <a:bodyPr/>
        <a:lstStyle/>
        <a:p>
          <a:r>
            <a:rPr lang="fi-FI" sz="1400" b="1">
              <a:solidFill>
                <a:srgbClr val="BFBFBF"/>
              </a:solidFill>
              <a:latin typeface="Trebuchet MS" panose="020B0603020202020204" pitchFamily="34" charset="0"/>
            </a:rPr>
            <a:t>Library</a:t>
          </a:r>
          <a:endParaRPr lang="en-GB" sz="1400" b="1" dirty="0">
            <a:solidFill>
              <a:srgbClr val="BFBFBF"/>
            </a:solidFill>
            <a:latin typeface="Trebuchet MS" panose="020B0603020202020204" pitchFamily="34" charset="0"/>
          </a:endParaRPr>
        </a:p>
      </dgm:t>
    </dgm:pt>
    <dgm:pt modelId="{289060CF-B23A-49F1-959C-32F1E28C162E}" type="parTrans" cxnId="{DE1E9B6E-7C9B-41F9-BA89-CCFAF1BC3ADA}">
      <dgm:prSet/>
      <dgm:spPr/>
      <dgm:t>
        <a:bodyPr/>
        <a:lstStyle/>
        <a:p>
          <a:endParaRPr lang="en-GB" sz="1400" b="1">
            <a:solidFill>
              <a:srgbClr val="BFBFBF"/>
            </a:solidFill>
            <a:latin typeface="Trebuchet MS" panose="020B0603020202020204" pitchFamily="34" charset="0"/>
          </a:endParaRPr>
        </a:p>
      </dgm:t>
    </dgm:pt>
    <dgm:pt modelId="{1A5AD654-E3A1-4B12-91DC-CB2DD6F27791}" type="sibTrans" cxnId="{DE1E9B6E-7C9B-41F9-BA89-CCFAF1BC3ADA}">
      <dgm:prSet custT="1"/>
      <dgm:spPr>
        <a:solidFill>
          <a:schemeClr val="bg2"/>
        </a:solidFill>
      </dgm:spPr>
      <dgm:t>
        <a:bodyPr/>
        <a:lstStyle/>
        <a:p>
          <a:r>
            <a:rPr lang="fi-FI" sz="1400" b="1">
              <a:solidFill>
                <a:srgbClr val="BFBFBF"/>
              </a:solidFill>
              <a:latin typeface="Trebuchet MS" panose="020B0603020202020204" pitchFamily="34" charset="0"/>
            </a:rPr>
            <a:t>Emigrant register</a:t>
          </a:r>
          <a:endParaRPr lang="en-GB" sz="1400" b="1" dirty="0">
            <a:solidFill>
              <a:srgbClr val="BFBFBF"/>
            </a:solidFill>
            <a:latin typeface="Trebuchet MS" panose="020B0603020202020204" pitchFamily="34" charset="0"/>
          </a:endParaRPr>
        </a:p>
      </dgm:t>
    </dgm:pt>
    <dgm:pt modelId="{C1DA32D7-90CE-49A5-BBF3-289CA8A75D3E}">
      <dgm:prSet custT="1"/>
      <dgm:spPr>
        <a:solidFill>
          <a:schemeClr val="bg2"/>
        </a:solidFill>
      </dgm:spPr>
      <dgm:t>
        <a:bodyPr/>
        <a:lstStyle/>
        <a:p>
          <a:endParaRPr lang="fi-FI" sz="1400" b="1" dirty="0">
            <a:solidFill>
              <a:srgbClr val="BFBFBF"/>
            </a:solidFill>
            <a:latin typeface="Trebuchet MS" panose="020B0603020202020204" pitchFamily="34" charset="0"/>
          </a:endParaRPr>
        </a:p>
      </dgm:t>
    </dgm:pt>
    <dgm:pt modelId="{F167A66D-B1F6-4F9C-A08D-BDC710967881}" type="parTrans" cxnId="{351CB578-277A-465E-844F-2397319BEE56}">
      <dgm:prSet/>
      <dgm:spPr/>
      <dgm:t>
        <a:bodyPr/>
        <a:lstStyle/>
        <a:p>
          <a:endParaRPr lang="en-GB" sz="1400" b="1">
            <a:solidFill>
              <a:srgbClr val="BFBFBF"/>
            </a:solidFill>
            <a:latin typeface="Trebuchet MS" panose="020B0603020202020204" pitchFamily="34" charset="0"/>
          </a:endParaRPr>
        </a:p>
      </dgm:t>
    </dgm:pt>
    <dgm:pt modelId="{C99917CC-1F6E-4365-97BF-BFE0D2A3989C}" type="sibTrans" cxnId="{351CB578-277A-465E-844F-2397319BEE56}">
      <dgm:prSet custT="1"/>
      <dgm:spPr>
        <a:solidFill>
          <a:schemeClr val="bg2"/>
        </a:solidFill>
      </dgm:spPr>
      <dgm:t>
        <a:bodyPr/>
        <a:lstStyle/>
        <a:p>
          <a:r>
            <a:rPr lang="en-GB" sz="1400" b="1" dirty="0">
              <a:solidFill>
                <a:srgbClr val="BFBFBF"/>
              </a:solidFill>
              <a:latin typeface="Trebuchet MS" panose="020B0603020202020204" pitchFamily="34" charset="0"/>
            </a:rPr>
            <a:t>Networks</a:t>
          </a:r>
        </a:p>
      </dgm:t>
    </dgm:pt>
    <dgm:pt modelId="{E71F44AD-5498-4F87-8D6B-0F985D88ECFF}" type="pres">
      <dgm:prSet presAssocID="{F98E7D29-B71B-4F56-A2AF-0E0EC0F3A82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A48D4FD-1C63-4B78-90FD-7ABF6BA377F7}" type="pres">
      <dgm:prSet presAssocID="{C1DA32D7-90CE-49A5-BBF3-289CA8A75D3E}" presName="composite" presStyleCnt="0"/>
      <dgm:spPr/>
    </dgm:pt>
    <dgm:pt modelId="{41B7A073-EE4D-460F-9851-978E419F8AAE}" type="pres">
      <dgm:prSet presAssocID="{C1DA32D7-90CE-49A5-BBF3-289CA8A75D3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08CD2-D9E5-46CA-A589-39900A3F6025}" type="pres">
      <dgm:prSet presAssocID="{C1DA32D7-90CE-49A5-BBF3-289CA8A75D3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4CD65DF-0492-4342-B6C2-8D053C1A257A}" type="pres">
      <dgm:prSet presAssocID="{C1DA32D7-90CE-49A5-BBF3-289CA8A75D3E}" presName="BalanceSpacing" presStyleCnt="0"/>
      <dgm:spPr/>
    </dgm:pt>
    <dgm:pt modelId="{BAE725F4-A013-480B-9321-CE90DFAFD436}" type="pres">
      <dgm:prSet presAssocID="{C1DA32D7-90CE-49A5-BBF3-289CA8A75D3E}" presName="BalanceSpacing1" presStyleCnt="0"/>
      <dgm:spPr/>
    </dgm:pt>
    <dgm:pt modelId="{023FFA12-8DF3-4216-9275-B2A307E7E7A9}" type="pres">
      <dgm:prSet presAssocID="{C99917CC-1F6E-4365-97BF-BFE0D2A3989C}" presName="Accent1Text" presStyleLbl="node1" presStyleIdx="1" presStyleCnt="6"/>
      <dgm:spPr/>
      <dgm:t>
        <a:bodyPr/>
        <a:lstStyle/>
        <a:p>
          <a:endParaRPr lang="en-US"/>
        </a:p>
      </dgm:t>
    </dgm:pt>
    <dgm:pt modelId="{01492759-541A-452C-BFD8-68B163382891}" type="pres">
      <dgm:prSet presAssocID="{C99917CC-1F6E-4365-97BF-BFE0D2A3989C}" presName="spaceBetweenRectangles" presStyleCnt="0"/>
      <dgm:spPr/>
    </dgm:pt>
    <dgm:pt modelId="{48B85ECF-39C2-4197-B8DE-DCF2E5982615}" type="pres">
      <dgm:prSet presAssocID="{EA49D33C-7085-4983-825D-00D1339118FE}" presName="composite" presStyleCnt="0"/>
      <dgm:spPr/>
    </dgm:pt>
    <dgm:pt modelId="{17BEF13E-EEA8-403C-B4BA-A2AE2FA14DEE}" type="pres">
      <dgm:prSet presAssocID="{EA49D33C-7085-4983-825D-00D1339118F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7B25A-22DF-45D8-951D-F7D995589988}" type="pres">
      <dgm:prSet presAssocID="{EA49D33C-7085-4983-825D-00D1339118F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58CA32A-A867-40B6-B74A-4C48F8E34A30}" type="pres">
      <dgm:prSet presAssocID="{EA49D33C-7085-4983-825D-00D1339118FE}" presName="BalanceSpacing" presStyleCnt="0"/>
      <dgm:spPr/>
    </dgm:pt>
    <dgm:pt modelId="{A8723E89-B541-4F57-B40E-DA870ED580D6}" type="pres">
      <dgm:prSet presAssocID="{EA49D33C-7085-4983-825D-00D1339118FE}" presName="BalanceSpacing1" presStyleCnt="0"/>
      <dgm:spPr/>
    </dgm:pt>
    <dgm:pt modelId="{553F2C23-C935-4BCA-B6F6-E322A3620438}" type="pres">
      <dgm:prSet presAssocID="{4E82831D-FADA-47A8-AD6A-D0C936F92D1C}" presName="Accent1Text" presStyleLbl="node1" presStyleIdx="3" presStyleCnt="6"/>
      <dgm:spPr/>
      <dgm:t>
        <a:bodyPr/>
        <a:lstStyle/>
        <a:p>
          <a:endParaRPr lang="en-US"/>
        </a:p>
      </dgm:t>
    </dgm:pt>
    <dgm:pt modelId="{CC72A55F-7C0C-486D-9D45-763A95449BC2}" type="pres">
      <dgm:prSet presAssocID="{4E82831D-FADA-47A8-AD6A-D0C936F92D1C}" presName="spaceBetweenRectangles" presStyleCnt="0"/>
      <dgm:spPr/>
    </dgm:pt>
    <dgm:pt modelId="{46B54881-1EB4-4C40-BC14-1DCA517924A7}" type="pres">
      <dgm:prSet presAssocID="{9FB77C11-20F3-4F68-B679-1D3B51B9B27A}" presName="composite" presStyleCnt="0"/>
      <dgm:spPr/>
    </dgm:pt>
    <dgm:pt modelId="{B82A4FB0-EF16-4982-A0C2-32A05DF253F5}" type="pres">
      <dgm:prSet presAssocID="{9FB77C11-20F3-4F68-B679-1D3B51B9B27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8B348-8B27-4DE9-BF44-27DF3E60F00E}" type="pres">
      <dgm:prSet presAssocID="{9FB77C11-20F3-4F68-B679-1D3B51B9B27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96805E9-98B9-4EBC-847B-471B67F6F100}" type="pres">
      <dgm:prSet presAssocID="{9FB77C11-20F3-4F68-B679-1D3B51B9B27A}" presName="BalanceSpacing" presStyleCnt="0"/>
      <dgm:spPr/>
    </dgm:pt>
    <dgm:pt modelId="{71A605D6-8B6E-4032-9C9B-5DEBDE989056}" type="pres">
      <dgm:prSet presAssocID="{9FB77C11-20F3-4F68-B679-1D3B51B9B27A}" presName="BalanceSpacing1" presStyleCnt="0"/>
      <dgm:spPr/>
    </dgm:pt>
    <dgm:pt modelId="{F9DAC416-3B9D-4BE5-B602-03E12B7E3218}" type="pres">
      <dgm:prSet presAssocID="{1A5AD654-E3A1-4B12-91DC-CB2DD6F27791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351CB578-277A-465E-844F-2397319BEE56}" srcId="{F98E7D29-B71B-4F56-A2AF-0E0EC0F3A82C}" destId="{C1DA32D7-90CE-49A5-BBF3-289CA8A75D3E}" srcOrd="0" destOrd="0" parTransId="{F167A66D-B1F6-4F9C-A08D-BDC710967881}" sibTransId="{C99917CC-1F6E-4365-97BF-BFE0D2A3989C}"/>
    <dgm:cxn modelId="{BEEF4643-936A-4ED2-BD9E-A0FD29053737}" type="presOf" srcId="{F98E7D29-B71B-4F56-A2AF-0E0EC0F3A82C}" destId="{E71F44AD-5498-4F87-8D6B-0F985D88ECFF}" srcOrd="0" destOrd="0" presId="urn:microsoft.com/office/officeart/2008/layout/AlternatingHexagons"/>
    <dgm:cxn modelId="{53DAF578-96F4-41CF-AEAF-997A14AFF7FA}" type="presOf" srcId="{EA49D33C-7085-4983-825D-00D1339118FE}" destId="{17BEF13E-EEA8-403C-B4BA-A2AE2FA14DEE}" srcOrd="0" destOrd="0" presId="urn:microsoft.com/office/officeart/2008/layout/AlternatingHexagons"/>
    <dgm:cxn modelId="{35B2B635-0962-42D7-8147-E5D0BF9E4EFC}" type="presOf" srcId="{C1DA32D7-90CE-49A5-BBF3-289CA8A75D3E}" destId="{41B7A073-EE4D-460F-9851-978E419F8AAE}" srcOrd="0" destOrd="0" presId="urn:microsoft.com/office/officeart/2008/layout/AlternatingHexagons"/>
    <dgm:cxn modelId="{379D0491-7531-450A-8000-18B3275573D8}" type="presOf" srcId="{4E82831D-FADA-47A8-AD6A-D0C936F92D1C}" destId="{553F2C23-C935-4BCA-B6F6-E322A3620438}" srcOrd="0" destOrd="0" presId="urn:microsoft.com/office/officeart/2008/layout/AlternatingHexagons"/>
    <dgm:cxn modelId="{7EDC8D5B-972B-4B89-B217-5735109B198C}" srcId="{F98E7D29-B71B-4F56-A2AF-0E0EC0F3A82C}" destId="{EA49D33C-7085-4983-825D-00D1339118FE}" srcOrd="1" destOrd="0" parTransId="{B1F8ACF8-F96B-47E1-9C3B-89D161B68B2B}" sibTransId="{4E82831D-FADA-47A8-AD6A-D0C936F92D1C}"/>
    <dgm:cxn modelId="{3D3E899D-F714-4EE3-B6E5-94EBABD2391A}" type="presOf" srcId="{1A5AD654-E3A1-4B12-91DC-CB2DD6F27791}" destId="{F9DAC416-3B9D-4BE5-B602-03E12B7E3218}" srcOrd="0" destOrd="0" presId="urn:microsoft.com/office/officeart/2008/layout/AlternatingHexagons"/>
    <dgm:cxn modelId="{88B60666-EB46-4A9E-9F9B-88B8A8385A65}" type="presOf" srcId="{C99917CC-1F6E-4365-97BF-BFE0D2A3989C}" destId="{023FFA12-8DF3-4216-9275-B2A307E7E7A9}" srcOrd="0" destOrd="0" presId="urn:microsoft.com/office/officeart/2008/layout/AlternatingHexagons"/>
    <dgm:cxn modelId="{31BAC372-B932-481D-847A-9495CE02CD32}" type="presOf" srcId="{9FB77C11-20F3-4F68-B679-1D3B51B9B27A}" destId="{B82A4FB0-EF16-4982-A0C2-32A05DF253F5}" srcOrd="0" destOrd="0" presId="urn:microsoft.com/office/officeart/2008/layout/AlternatingHexagons"/>
    <dgm:cxn modelId="{DE1E9B6E-7C9B-41F9-BA89-CCFAF1BC3ADA}" srcId="{F98E7D29-B71B-4F56-A2AF-0E0EC0F3A82C}" destId="{9FB77C11-20F3-4F68-B679-1D3B51B9B27A}" srcOrd="2" destOrd="0" parTransId="{289060CF-B23A-49F1-959C-32F1E28C162E}" sibTransId="{1A5AD654-E3A1-4B12-91DC-CB2DD6F27791}"/>
    <dgm:cxn modelId="{1275C6DC-85DD-48CF-AF8F-32A986C4E0DC}" type="presParOf" srcId="{E71F44AD-5498-4F87-8D6B-0F985D88ECFF}" destId="{4A48D4FD-1C63-4B78-90FD-7ABF6BA377F7}" srcOrd="0" destOrd="0" presId="urn:microsoft.com/office/officeart/2008/layout/AlternatingHexagons"/>
    <dgm:cxn modelId="{67DE7A68-243A-4F41-879D-E4A95150D5D8}" type="presParOf" srcId="{4A48D4FD-1C63-4B78-90FD-7ABF6BA377F7}" destId="{41B7A073-EE4D-460F-9851-978E419F8AAE}" srcOrd="0" destOrd="0" presId="urn:microsoft.com/office/officeart/2008/layout/AlternatingHexagons"/>
    <dgm:cxn modelId="{36CE89E3-BBA2-467A-96D1-97FC1530ACA6}" type="presParOf" srcId="{4A48D4FD-1C63-4B78-90FD-7ABF6BA377F7}" destId="{38408CD2-D9E5-46CA-A589-39900A3F6025}" srcOrd="1" destOrd="0" presId="urn:microsoft.com/office/officeart/2008/layout/AlternatingHexagons"/>
    <dgm:cxn modelId="{25C70B7E-160B-4FCB-9D93-9682B1CFB82E}" type="presParOf" srcId="{4A48D4FD-1C63-4B78-90FD-7ABF6BA377F7}" destId="{24CD65DF-0492-4342-B6C2-8D053C1A257A}" srcOrd="2" destOrd="0" presId="urn:microsoft.com/office/officeart/2008/layout/AlternatingHexagons"/>
    <dgm:cxn modelId="{705579F8-A9E6-4ABF-876E-1DE2D012E88E}" type="presParOf" srcId="{4A48D4FD-1C63-4B78-90FD-7ABF6BA377F7}" destId="{BAE725F4-A013-480B-9321-CE90DFAFD436}" srcOrd="3" destOrd="0" presId="urn:microsoft.com/office/officeart/2008/layout/AlternatingHexagons"/>
    <dgm:cxn modelId="{93B32F93-1320-4DAE-AD58-5FA7607B9D29}" type="presParOf" srcId="{4A48D4FD-1C63-4B78-90FD-7ABF6BA377F7}" destId="{023FFA12-8DF3-4216-9275-B2A307E7E7A9}" srcOrd="4" destOrd="0" presId="urn:microsoft.com/office/officeart/2008/layout/AlternatingHexagons"/>
    <dgm:cxn modelId="{4B693EE6-CF23-41BB-9D8E-1F78A26A147E}" type="presParOf" srcId="{E71F44AD-5498-4F87-8D6B-0F985D88ECFF}" destId="{01492759-541A-452C-BFD8-68B163382891}" srcOrd="1" destOrd="0" presId="urn:microsoft.com/office/officeart/2008/layout/AlternatingHexagons"/>
    <dgm:cxn modelId="{A1C28363-44D1-479B-BD85-56B2C46CD522}" type="presParOf" srcId="{E71F44AD-5498-4F87-8D6B-0F985D88ECFF}" destId="{48B85ECF-39C2-4197-B8DE-DCF2E5982615}" srcOrd="2" destOrd="0" presId="urn:microsoft.com/office/officeart/2008/layout/AlternatingHexagons"/>
    <dgm:cxn modelId="{C1F72B7B-5ECE-46E0-9154-6B4957724730}" type="presParOf" srcId="{48B85ECF-39C2-4197-B8DE-DCF2E5982615}" destId="{17BEF13E-EEA8-403C-B4BA-A2AE2FA14DEE}" srcOrd="0" destOrd="0" presId="urn:microsoft.com/office/officeart/2008/layout/AlternatingHexagons"/>
    <dgm:cxn modelId="{1A797214-F290-4DC7-B888-B3096F12EB5C}" type="presParOf" srcId="{48B85ECF-39C2-4197-B8DE-DCF2E5982615}" destId="{2727B25A-22DF-45D8-951D-F7D995589988}" srcOrd="1" destOrd="0" presId="urn:microsoft.com/office/officeart/2008/layout/AlternatingHexagons"/>
    <dgm:cxn modelId="{2BAE2568-2386-4D2B-AB26-B30887F26CCA}" type="presParOf" srcId="{48B85ECF-39C2-4197-B8DE-DCF2E5982615}" destId="{058CA32A-A867-40B6-B74A-4C48F8E34A30}" srcOrd="2" destOrd="0" presId="urn:microsoft.com/office/officeart/2008/layout/AlternatingHexagons"/>
    <dgm:cxn modelId="{74264EF6-4A19-404D-A5B0-770A543DF10B}" type="presParOf" srcId="{48B85ECF-39C2-4197-B8DE-DCF2E5982615}" destId="{A8723E89-B541-4F57-B40E-DA870ED580D6}" srcOrd="3" destOrd="0" presId="urn:microsoft.com/office/officeart/2008/layout/AlternatingHexagons"/>
    <dgm:cxn modelId="{1A648640-8A0D-4B7A-A1AA-CB422CF02815}" type="presParOf" srcId="{48B85ECF-39C2-4197-B8DE-DCF2E5982615}" destId="{553F2C23-C935-4BCA-B6F6-E322A3620438}" srcOrd="4" destOrd="0" presId="urn:microsoft.com/office/officeart/2008/layout/AlternatingHexagons"/>
    <dgm:cxn modelId="{6759459A-07BA-480E-9D45-34A0AF942E71}" type="presParOf" srcId="{E71F44AD-5498-4F87-8D6B-0F985D88ECFF}" destId="{CC72A55F-7C0C-486D-9D45-763A95449BC2}" srcOrd="3" destOrd="0" presId="urn:microsoft.com/office/officeart/2008/layout/AlternatingHexagons"/>
    <dgm:cxn modelId="{5C36921C-C6FF-44E5-86E1-BA10F47466BA}" type="presParOf" srcId="{E71F44AD-5498-4F87-8D6B-0F985D88ECFF}" destId="{46B54881-1EB4-4C40-BC14-1DCA517924A7}" srcOrd="4" destOrd="0" presId="urn:microsoft.com/office/officeart/2008/layout/AlternatingHexagons"/>
    <dgm:cxn modelId="{0356359C-47F8-4890-826F-AB69A6D58150}" type="presParOf" srcId="{46B54881-1EB4-4C40-BC14-1DCA517924A7}" destId="{B82A4FB0-EF16-4982-A0C2-32A05DF253F5}" srcOrd="0" destOrd="0" presId="urn:microsoft.com/office/officeart/2008/layout/AlternatingHexagons"/>
    <dgm:cxn modelId="{A3922F75-8BB0-4E03-ADB9-422851AFD47A}" type="presParOf" srcId="{46B54881-1EB4-4C40-BC14-1DCA517924A7}" destId="{E698B348-8B27-4DE9-BF44-27DF3E60F00E}" srcOrd="1" destOrd="0" presId="urn:microsoft.com/office/officeart/2008/layout/AlternatingHexagons"/>
    <dgm:cxn modelId="{E4C89C44-2392-4B56-9806-930996DB7841}" type="presParOf" srcId="{46B54881-1EB4-4C40-BC14-1DCA517924A7}" destId="{596805E9-98B9-4EBC-847B-471B67F6F100}" srcOrd="2" destOrd="0" presId="urn:microsoft.com/office/officeart/2008/layout/AlternatingHexagons"/>
    <dgm:cxn modelId="{262D3DCB-2862-48AA-BF97-7909DF732F65}" type="presParOf" srcId="{46B54881-1EB4-4C40-BC14-1DCA517924A7}" destId="{71A605D6-8B6E-4032-9C9B-5DEBDE989056}" srcOrd="3" destOrd="0" presId="urn:microsoft.com/office/officeart/2008/layout/AlternatingHexagons"/>
    <dgm:cxn modelId="{A6C48482-111A-44F5-B318-D13314E82AE5}" type="presParOf" srcId="{46B54881-1EB4-4C40-BC14-1DCA517924A7}" destId="{F9DAC416-3B9D-4BE5-B602-03E12B7E321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2144B-EFDE-43A4-98C2-2E98DDA27FA7}">
      <dsp:nvSpPr>
        <dsp:cNvPr id="0" name=""/>
        <dsp:cNvSpPr/>
      </dsp:nvSpPr>
      <dsp:spPr>
        <a:xfrm rot="10800000">
          <a:off x="1356815" y="3809"/>
          <a:ext cx="4519515" cy="150939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560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>
              <a:solidFill>
                <a:schemeClr val="tx1"/>
              </a:solidFill>
              <a:latin typeface="Trebuchet MS" panose="020B0603020202020204" pitchFamily="34" charset="0"/>
            </a:rPr>
            <a:t>To</a:t>
          </a:r>
          <a:r>
            <a:rPr lang="en-US" sz="2000" kern="1200" dirty="0">
              <a:solidFill>
                <a:schemeClr val="tx1"/>
              </a:solidFill>
              <a:latin typeface="Trebuchet MS" panose="020B0603020202020204" pitchFamily="34" charset="0"/>
            </a:rPr>
            <a:t> study the interaction between migration and society</a:t>
          </a:r>
          <a:endParaRPr lang="en-GB" sz="2000" kern="1200" dirty="0">
            <a:solidFill>
              <a:schemeClr val="tx1"/>
            </a:solidFill>
          </a:endParaRPr>
        </a:p>
      </dsp:txBody>
      <dsp:txXfrm rot="10800000">
        <a:off x="1734164" y="3809"/>
        <a:ext cx="4142166" cy="1509395"/>
      </dsp:txXfrm>
    </dsp:sp>
    <dsp:sp modelId="{87AFA56B-209E-4B37-BE14-EAD978A6459B}">
      <dsp:nvSpPr>
        <dsp:cNvPr id="0" name=""/>
        <dsp:cNvSpPr/>
      </dsp:nvSpPr>
      <dsp:spPr>
        <a:xfrm>
          <a:off x="658789" y="3809"/>
          <a:ext cx="1569711" cy="1509395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682" t="-2090" r="-27955" b="-3965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560DC-5196-4774-8F79-EF9F826E507A}">
      <dsp:nvSpPr>
        <dsp:cNvPr id="0" name=""/>
        <dsp:cNvSpPr/>
      </dsp:nvSpPr>
      <dsp:spPr>
        <a:xfrm rot="10800000">
          <a:off x="1356815" y="1963771"/>
          <a:ext cx="4519515" cy="150939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560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>
              <a:solidFill>
                <a:schemeClr val="tx1"/>
              </a:solidFill>
              <a:latin typeface="Trebuchet MS" panose="020B0603020202020204" pitchFamily="34" charset="0"/>
            </a:rPr>
            <a:t>To produce, gather, record, and make research material on migration flows available</a:t>
          </a:r>
          <a:endParaRPr lang="en-GB" sz="2000" kern="1200" noProof="0" dirty="0">
            <a:solidFill>
              <a:schemeClr val="tx1"/>
            </a:solidFill>
          </a:endParaRPr>
        </a:p>
      </dsp:txBody>
      <dsp:txXfrm rot="10800000">
        <a:off x="1734164" y="1963771"/>
        <a:ext cx="4142166" cy="1509395"/>
      </dsp:txXfrm>
    </dsp:sp>
    <dsp:sp modelId="{0E99B73B-E0C9-4F12-B0FF-10C71B5071EF}">
      <dsp:nvSpPr>
        <dsp:cNvPr id="0" name=""/>
        <dsp:cNvSpPr/>
      </dsp:nvSpPr>
      <dsp:spPr>
        <a:xfrm>
          <a:off x="658789" y="1963771"/>
          <a:ext cx="1569711" cy="15093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6CDFF-AEE2-41A3-9F6C-9DB80F725376}">
      <dsp:nvSpPr>
        <dsp:cNvPr id="0" name=""/>
        <dsp:cNvSpPr/>
      </dsp:nvSpPr>
      <dsp:spPr>
        <a:xfrm rot="10800000">
          <a:off x="1356815" y="3923732"/>
          <a:ext cx="4519515" cy="150939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560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>
              <a:solidFill>
                <a:schemeClr val="tx1"/>
              </a:solidFill>
              <a:latin typeface="Trebuchet MS" panose="020B0603020202020204" pitchFamily="34" charset="0"/>
            </a:rPr>
            <a:t>To actively participate in migration-related and research-based societal discussions (and influencing)</a:t>
          </a:r>
          <a:endParaRPr lang="en-GB" sz="2000" kern="1200" noProof="0" dirty="0">
            <a:solidFill>
              <a:schemeClr val="tx1"/>
            </a:solidFill>
          </a:endParaRPr>
        </a:p>
      </dsp:txBody>
      <dsp:txXfrm rot="10800000">
        <a:off x="1734164" y="3923732"/>
        <a:ext cx="4142166" cy="1509395"/>
      </dsp:txXfrm>
    </dsp:sp>
    <dsp:sp modelId="{F66555CB-4A2C-41DB-AAA6-C0FE63A5388C}">
      <dsp:nvSpPr>
        <dsp:cNvPr id="0" name=""/>
        <dsp:cNvSpPr/>
      </dsp:nvSpPr>
      <dsp:spPr>
        <a:xfrm>
          <a:off x="658789" y="3923732"/>
          <a:ext cx="1569711" cy="1509395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309" t="-33878" r="-40677" b="-2785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7A073-EE4D-460F-9851-978E419F8AAE}">
      <dsp:nvSpPr>
        <dsp:cNvPr id="0" name=""/>
        <dsp:cNvSpPr/>
      </dsp:nvSpPr>
      <dsp:spPr>
        <a:xfrm rot="5400000">
          <a:off x="3106172" y="329343"/>
          <a:ext cx="2040045" cy="1774839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b="1" kern="1200" dirty="0">
            <a:solidFill>
              <a:srgbClr val="BFBFBF"/>
            </a:solidFill>
            <a:latin typeface="Trebuchet MS" panose="020B0603020202020204" pitchFamily="34" charset="0"/>
          </a:endParaRPr>
        </a:p>
      </dsp:txBody>
      <dsp:txXfrm rot="-5400000">
        <a:off x="3515354" y="514647"/>
        <a:ext cx="1221681" cy="1404231"/>
      </dsp:txXfrm>
    </dsp:sp>
    <dsp:sp modelId="{38408CD2-D9E5-46CA-A589-39900A3F6025}">
      <dsp:nvSpPr>
        <dsp:cNvPr id="0" name=""/>
        <dsp:cNvSpPr/>
      </dsp:nvSpPr>
      <dsp:spPr>
        <a:xfrm>
          <a:off x="5067472" y="604749"/>
          <a:ext cx="2276690" cy="122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FFA12-8DF3-4216-9275-B2A307E7E7A9}">
      <dsp:nvSpPr>
        <dsp:cNvPr id="0" name=""/>
        <dsp:cNvSpPr/>
      </dsp:nvSpPr>
      <dsp:spPr>
        <a:xfrm rot="5400000">
          <a:off x="1189346" y="329343"/>
          <a:ext cx="2040045" cy="1774839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rgbClr val="BFBFBF"/>
              </a:solidFill>
              <a:latin typeface="Trebuchet MS" panose="020B0603020202020204" pitchFamily="34" charset="0"/>
            </a:rPr>
            <a:t>Networks</a:t>
          </a:r>
        </a:p>
      </dsp:txBody>
      <dsp:txXfrm rot="-5400000">
        <a:off x="1598528" y="514647"/>
        <a:ext cx="1221681" cy="1404231"/>
      </dsp:txXfrm>
    </dsp:sp>
    <dsp:sp modelId="{17BEF13E-EEA8-403C-B4BA-A2AE2FA14DEE}">
      <dsp:nvSpPr>
        <dsp:cNvPr id="0" name=""/>
        <dsp:cNvSpPr/>
      </dsp:nvSpPr>
      <dsp:spPr>
        <a:xfrm rot="5400000">
          <a:off x="2144087" y="2060934"/>
          <a:ext cx="2040045" cy="1774839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>
            <a:solidFill>
              <a:srgbClr val="BFBFBF"/>
            </a:solidFill>
            <a:latin typeface="Trebuchet MS" panose="020B0603020202020204" pitchFamily="34" charset="0"/>
          </a:endParaRPr>
        </a:p>
      </dsp:txBody>
      <dsp:txXfrm rot="-5400000">
        <a:off x="2553269" y="2246238"/>
        <a:ext cx="1221681" cy="1404231"/>
      </dsp:txXfrm>
    </dsp:sp>
    <dsp:sp modelId="{2727B25A-22DF-45D8-951D-F7D995589988}">
      <dsp:nvSpPr>
        <dsp:cNvPr id="0" name=""/>
        <dsp:cNvSpPr/>
      </dsp:nvSpPr>
      <dsp:spPr>
        <a:xfrm>
          <a:off x="0" y="2336340"/>
          <a:ext cx="2203248" cy="122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F2C23-C935-4BCA-B6F6-E322A3620438}">
      <dsp:nvSpPr>
        <dsp:cNvPr id="0" name=""/>
        <dsp:cNvSpPr/>
      </dsp:nvSpPr>
      <dsp:spPr>
        <a:xfrm rot="5400000">
          <a:off x="4060914" y="2060934"/>
          <a:ext cx="2040045" cy="1774839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err="1">
              <a:solidFill>
                <a:srgbClr val="BFBFBF"/>
              </a:solidFill>
              <a:latin typeface="Trebuchet MS" panose="020B0603020202020204" pitchFamily="34" charset="0"/>
            </a:rPr>
            <a:t>Exhibitions</a:t>
          </a:r>
          <a:endParaRPr lang="en-GB" sz="1400" b="1" kern="1200" dirty="0">
            <a:solidFill>
              <a:srgbClr val="BFBFBF"/>
            </a:solidFill>
            <a:latin typeface="Trebuchet MS" panose="020B0603020202020204" pitchFamily="34" charset="0"/>
          </a:endParaRPr>
        </a:p>
      </dsp:txBody>
      <dsp:txXfrm rot="-5400000">
        <a:off x="4470096" y="2246238"/>
        <a:ext cx="1221681" cy="1404231"/>
      </dsp:txXfrm>
    </dsp:sp>
    <dsp:sp modelId="{B82A4FB0-EF16-4982-A0C2-32A05DF253F5}">
      <dsp:nvSpPr>
        <dsp:cNvPr id="0" name=""/>
        <dsp:cNvSpPr/>
      </dsp:nvSpPr>
      <dsp:spPr>
        <a:xfrm rot="5400000">
          <a:off x="3106172" y="3792524"/>
          <a:ext cx="2040045" cy="1774839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>
              <a:solidFill>
                <a:srgbClr val="BFBFBF"/>
              </a:solidFill>
              <a:latin typeface="Trebuchet MS" panose="020B0603020202020204" pitchFamily="34" charset="0"/>
            </a:rPr>
            <a:t>Library</a:t>
          </a:r>
          <a:endParaRPr lang="en-GB" sz="1400" b="1" kern="1200" dirty="0">
            <a:solidFill>
              <a:srgbClr val="BFBFBF"/>
            </a:solidFill>
            <a:latin typeface="Trebuchet MS" panose="020B0603020202020204" pitchFamily="34" charset="0"/>
          </a:endParaRPr>
        </a:p>
      </dsp:txBody>
      <dsp:txXfrm rot="-5400000">
        <a:off x="3515354" y="3977828"/>
        <a:ext cx="1221681" cy="1404231"/>
      </dsp:txXfrm>
    </dsp:sp>
    <dsp:sp modelId="{E698B348-8B27-4DE9-BF44-27DF3E60F00E}">
      <dsp:nvSpPr>
        <dsp:cNvPr id="0" name=""/>
        <dsp:cNvSpPr/>
      </dsp:nvSpPr>
      <dsp:spPr>
        <a:xfrm>
          <a:off x="5067472" y="4067930"/>
          <a:ext cx="2276690" cy="122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AC416-3B9D-4BE5-B602-03E12B7E3218}">
      <dsp:nvSpPr>
        <dsp:cNvPr id="0" name=""/>
        <dsp:cNvSpPr/>
      </dsp:nvSpPr>
      <dsp:spPr>
        <a:xfrm rot="5400000">
          <a:off x="1189346" y="3792524"/>
          <a:ext cx="2040045" cy="1774839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>
              <a:solidFill>
                <a:srgbClr val="BFBFBF"/>
              </a:solidFill>
              <a:latin typeface="Trebuchet MS" panose="020B0603020202020204" pitchFamily="34" charset="0"/>
            </a:rPr>
            <a:t>Emigrant register</a:t>
          </a:r>
          <a:endParaRPr lang="en-GB" sz="1400" b="1" kern="1200" dirty="0">
            <a:solidFill>
              <a:srgbClr val="BFBFBF"/>
            </a:solidFill>
            <a:latin typeface="Trebuchet MS" panose="020B0603020202020204" pitchFamily="34" charset="0"/>
          </a:endParaRPr>
        </a:p>
      </dsp:txBody>
      <dsp:txXfrm rot="-5400000">
        <a:off x="1598528" y="3977828"/>
        <a:ext cx="1221681" cy="140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BAF9-1490-47BD-A418-447E10519114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44801-3B8B-4FD0-9B07-7954C2A46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24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44801-3B8B-4FD0-9B07-7954C2A46D5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7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44801-3B8B-4FD0-9B07-7954C2A46D5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31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154575"/>
                </a:solidFill>
                <a:latin typeface="Trebuchet MS" panose="020B0603020202020204" pitchFamily="34" charset="0"/>
              </a:rPr>
              <a:t>PUBLICATIONS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154575"/>
                </a:solidFill>
                <a:latin typeface="Trebuchet MS" panose="020B0603020202020204" pitchFamily="34" charset="0"/>
              </a:rPr>
              <a:t>DATA: ARTICLES, PHOTOGRAPHS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154575"/>
                </a:solidFill>
                <a:latin typeface="Trebuchet MS" panose="020B0603020202020204" pitchFamily="34" charset="0"/>
              </a:rPr>
              <a:t>TEACHING AND PRESENTATIONS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154575"/>
                </a:solidFill>
                <a:latin typeface="Trebuchet MS" panose="020B0603020202020204" pitchFamily="34" charset="0"/>
              </a:rPr>
              <a:t>RESEARCH AND PROJECT CONSULTATION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154575"/>
                </a:solidFill>
                <a:latin typeface="Trebuchet MS" panose="020B0603020202020204" pitchFamily="34" charset="0"/>
              </a:rPr>
              <a:t>VISITS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200" dirty="0">
                <a:solidFill>
                  <a:srgbClr val="154575"/>
                </a:solidFill>
                <a:latin typeface="Trebuchet MS" panose="020B0603020202020204" pitchFamily="34" charset="0"/>
              </a:rPr>
              <a:t>WEB MATERIAL AND SOCIAL MEDIA</a:t>
            </a:r>
            <a:endParaRPr lang="fi-FI" sz="1200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44801-3B8B-4FD0-9B07-7954C2A46D5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7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44801-3B8B-4FD0-9B07-7954C2A46D5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336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44801-3B8B-4FD0-9B07-7954C2A46D5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7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C4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137E-41B6-4D3A-B8DC-29FE977A401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8EF2-7770-4A4C-89AB-9F563CD3BC5B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29876"/>
            <a:ext cx="5334000" cy="29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2C4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662507"/>
            <a:ext cx="10515600" cy="1665335"/>
          </a:xfrm>
        </p:spPr>
        <p:txBody>
          <a:bodyPr anchor="ctr">
            <a:normAutofit/>
          </a:bodyPr>
          <a:lstStyle>
            <a:lvl1pPr algn="ctr">
              <a:lnSpc>
                <a:spcPct val="7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327842"/>
            <a:ext cx="10515600" cy="83927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137E-41B6-4D3A-B8DC-29FE977A40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8EF2-7770-4A4C-89AB-9F563CD3BC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32" y="1094843"/>
            <a:ext cx="3104862" cy="17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rgbClr val="2C4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4" y="429446"/>
            <a:ext cx="1632171" cy="90676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3382427"/>
            <a:ext cx="10515600" cy="1848215"/>
          </a:xfrm>
        </p:spPr>
        <p:txBody>
          <a:bodyPr anchor="ctr">
            <a:normAutofit/>
          </a:bodyPr>
          <a:lstStyle>
            <a:lvl1pPr algn="l">
              <a:lnSpc>
                <a:spcPct val="7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2C406D"/>
                </a:solidFill>
              </a:defRPr>
            </a:lvl1pPr>
          </a:lstStyle>
          <a:p>
            <a:fld id="{E389137E-41B6-4D3A-B8DC-29FE977A4018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rgbClr val="2C406D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2C406D"/>
                </a:solidFill>
              </a:defRPr>
            </a:lvl1pPr>
          </a:lstStyle>
          <a:p>
            <a:fld id="{C5588EF2-7770-4A4C-89AB-9F563CD3B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solidFill>
          <a:srgbClr val="2C4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20" y="429446"/>
            <a:ext cx="1632171" cy="90676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469335" y="4476903"/>
            <a:ext cx="6075605" cy="1240528"/>
          </a:xfrm>
        </p:spPr>
        <p:txBody>
          <a:bodyPr anchor="ctr">
            <a:normAutofit/>
          </a:bodyPr>
          <a:lstStyle>
            <a:lvl1pPr algn="ctr">
              <a:lnSpc>
                <a:spcPct val="7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Kiitos!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2139" y="6220555"/>
            <a:ext cx="3323987" cy="462492"/>
          </a:xfrm>
          <a:ln>
            <a:noFill/>
          </a:ln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www.siirtolaisuusinstituutti.fi</a:t>
            </a:r>
          </a:p>
        </p:txBody>
      </p:sp>
    </p:spTree>
    <p:extLst>
      <p:ext uri="{BB962C8B-B14F-4D97-AF65-F5344CB8AC3E}">
        <p14:creationId xmlns:p14="http://schemas.microsoft.com/office/powerpoint/2010/main" val="14812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56199" y="365125"/>
            <a:ext cx="8279602" cy="1325563"/>
          </a:xfrm>
        </p:spPr>
        <p:txBody>
          <a:bodyPr/>
          <a:lstStyle>
            <a:lvl1pPr algn="ctr">
              <a:defRPr>
                <a:solidFill>
                  <a:srgbClr val="2C406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0" y="436030"/>
            <a:ext cx="1638250" cy="9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04519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56199" y="365125"/>
            <a:ext cx="8279602" cy="1325563"/>
          </a:xfrm>
        </p:spPr>
        <p:txBody>
          <a:bodyPr/>
          <a:lstStyle>
            <a:lvl1pPr algn="ctr">
              <a:defRPr>
                <a:solidFill>
                  <a:srgbClr val="2C406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0" y="436030"/>
            <a:ext cx="1638250" cy="9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199" y="365125"/>
            <a:ext cx="8279602" cy="1325563"/>
          </a:xfrm>
        </p:spPr>
        <p:txBody>
          <a:bodyPr/>
          <a:lstStyle>
            <a:lvl1pPr algn="ctr">
              <a:defRPr>
                <a:solidFill>
                  <a:srgbClr val="2C406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0" y="436030"/>
            <a:ext cx="1638250" cy="9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9DC26C-DDAC-4939-868F-68F74D00B234}" type="datetime1">
              <a:rPr lang="fi-FI"/>
              <a:pPr lvl="0"/>
              <a:t>4.5.2022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40D9F3-9DC5-461C-A81A-9D7342FBF30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83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2C4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662507"/>
            <a:ext cx="10515600" cy="1665335"/>
          </a:xfrm>
        </p:spPr>
        <p:txBody>
          <a:bodyPr anchor="ctr">
            <a:normAutofit/>
          </a:bodyPr>
          <a:lstStyle>
            <a:lvl1pPr algn="ctr">
              <a:lnSpc>
                <a:spcPct val="7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327842"/>
            <a:ext cx="10515600" cy="83927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137E-41B6-4D3A-B8DC-29FE977A401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8EF2-7770-4A4C-89AB-9F563CD3BC5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32" y="1094843"/>
            <a:ext cx="3104862" cy="17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rgbClr val="2C4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4" y="429446"/>
            <a:ext cx="1632171" cy="90676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3382427"/>
            <a:ext cx="10515600" cy="1848215"/>
          </a:xfrm>
        </p:spPr>
        <p:txBody>
          <a:bodyPr anchor="ctr">
            <a:normAutofit/>
          </a:bodyPr>
          <a:lstStyle>
            <a:lvl1pPr algn="l">
              <a:lnSpc>
                <a:spcPct val="7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2C406D"/>
                </a:solidFill>
              </a:defRPr>
            </a:lvl1pPr>
          </a:lstStyle>
          <a:p>
            <a:fld id="{E389137E-41B6-4D3A-B8DC-29FE977A4018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rgbClr val="2C406D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2C406D"/>
                </a:solidFill>
              </a:defRPr>
            </a:lvl1pPr>
          </a:lstStyle>
          <a:p>
            <a:fld id="{C5588EF2-7770-4A4C-89AB-9F563CD3B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3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solidFill>
          <a:srgbClr val="2C4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20" y="429446"/>
            <a:ext cx="1632171" cy="90676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469335" y="4476903"/>
            <a:ext cx="6075605" cy="1240528"/>
          </a:xfrm>
        </p:spPr>
        <p:txBody>
          <a:bodyPr anchor="ctr">
            <a:normAutofit/>
          </a:bodyPr>
          <a:lstStyle>
            <a:lvl1pPr algn="ctr">
              <a:lnSpc>
                <a:spcPct val="7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Kiitos!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2139" y="6220555"/>
            <a:ext cx="3323987" cy="462492"/>
          </a:xfrm>
          <a:ln>
            <a:noFill/>
          </a:ln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www.siirtolaisuusinstituutti.fi</a:t>
            </a:r>
          </a:p>
        </p:txBody>
      </p:sp>
    </p:spTree>
    <p:extLst>
      <p:ext uri="{BB962C8B-B14F-4D97-AF65-F5344CB8AC3E}">
        <p14:creationId xmlns:p14="http://schemas.microsoft.com/office/powerpoint/2010/main" val="6407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56199" y="365125"/>
            <a:ext cx="8279602" cy="1325563"/>
          </a:xfrm>
        </p:spPr>
        <p:txBody>
          <a:bodyPr/>
          <a:lstStyle>
            <a:lvl1pPr algn="ctr">
              <a:defRPr>
                <a:solidFill>
                  <a:srgbClr val="2C406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0" y="436030"/>
            <a:ext cx="1638250" cy="9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9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04519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56199" y="365125"/>
            <a:ext cx="8279602" cy="1325563"/>
          </a:xfrm>
        </p:spPr>
        <p:txBody>
          <a:bodyPr/>
          <a:lstStyle>
            <a:lvl1pPr algn="ctr">
              <a:defRPr>
                <a:solidFill>
                  <a:srgbClr val="2C406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0" y="436030"/>
            <a:ext cx="1638250" cy="9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0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199" y="365125"/>
            <a:ext cx="8279602" cy="1325563"/>
          </a:xfrm>
        </p:spPr>
        <p:txBody>
          <a:bodyPr/>
          <a:lstStyle>
            <a:lvl1pPr algn="ctr">
              <a:defRPr>
                <a:solidFill>
                  <a:srgbClr val="2C406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0" y="436030"/>
            <a:ext cx="1638250" cy="9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5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9DC26C-DDAC-4939-868F-68F74D00B234}" type="datetime1">
              <a:rPr lang="fi-FI"/>
              <a:pPr lvl="0"/>
              <a:t>4.5.2022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40D9F3-9DC5-461C-A81A-9D7342FBF30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7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C4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137E-41B6-4D3A-B8DC-29FE977A40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8EF2-7770-4A4C-89AB-9F563CD3BC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29876"/>
            <a:ext cx="5334000" cy="29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9137E-41B6-4D3A-B8DC-29FE977A401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88EF2-7770-4A4C-89AB-9F563CD3B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80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2" r:id="rId5"/>
    <p:sldLayoutId id="2147483667" r:id="rId6"/>
    <p:sldLayoutId id="2147483664" r:id="rId7"/>
    <p:sldLayoutId id="2147483676" r:id="rId8"/>
  </p:sldLayoutIdLst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C406D"/>
          </a:solidFill>
          <a:latin typeface="Trebuchet MS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rebuchet MS"/>
          <a:ea typeface="+mn-ea"/>
          <a:cs typeface="Trebuchet M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Trebuchet MS"/>
          <a:ea typeface="+mn-ea"/>
          <a:cs typeface="Trebuchet M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rebuchet MS"/>
          <a:ea typeface="+mn-ea"/>
          <a:cs typeface="Trebuchet M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rebuchet MS"/>
          <a:ea typeface="+mn-ea"/>
          <a:cs typeface="Trebuchet M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9137E-41B6-4D3A-B8DC-29FE977A40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88EF2-7770-4A4C-89AB-9F563CD3BC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93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7" r:id="rId8"/>
  </p:sldLayoutIdLst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C406D"/>
          </a:solidFill>
          <a:latin typeface="Trebuchet MS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rebuchet MS"/>
          <a:ea typeface="+mn-ea"/>
          <a:cs typeface="Trebuchet M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Trebuchet MS"/>
          <a:ea typeface="+mn-ea"/>
          <a:cs typeface="Trebuchet M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rebuchet MS"/>
          <a:ea typeface="+mn-ea"/>
          <a:cs typeface="Trebuchet M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rebuchet MS"/>
          <a:ea typeface="+mn-ea"/>
          <a:cs typeface="Trebuchet M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omparativemigrationstudies.springeropen.com/articles/10.1186/s40878-019-0140-8#ref-CR14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/>
        </p:nvSpPr>
        <p:spPr>
          <a:xfrm>
            <a:off x="476040" y="2609362"/>
            <a:ext cx="10672333" cy="2536347"/>
          </a:xfrm>
          <a:prstGeom prst="flowChartTerminator">
            <a:avLst/>
          </a:prstGeom>
          <a:solidFill>
            <a:srgbClr val="19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6040" y="3723861"/>
            <a:ext cx="10942690" cy="544013"/>
          </a:xfrm>
        </p:spPr>
        <p:txBody>
          <a:bodyPr wrap="square" lIns="0" tIns="0" rIns="0" bIns="0">
            <a:noAutofit/>
          </a:bodyPr>
          <a:lstStyle/>
          <a:p>
            <a:r>
              <a:rPr lang="en-US" sz="4400" dirty="0"/>
              <a:t>Migration, two-way integration and </a:t>
            </a:r>
            <a:r>
              <a:rPr lang="en-US" sz="4400" dirty="0" smtClean="0"/>
              <a:t>inclusion:</a:t>
            </a:r>
            <a:br>
              <a:rPr lang="en-US" sz="4400" dirty="0" smtClean="0"/>
            </a:br>
            <a:r>
              <a:rPr lang="en-US" sz="4400" dirty="0" smtClean="0"/>
              <a:t>European </a:t>
            </a:r>
            <a:r>
              <a:rPr lang="en-US" sz="4400" dirty="0"/>
              <a:t>developments in </a:t>
            </a:r>
            <a:r>
              <a:rPr lang="en-US" sz="4400" dirty="0" smtClean="0"/>
              <a:t>research &amp; policy</a:t>
            </a:r>
            <a:endParaRPr lang="en-US" sz="4400" b="0" spc="-300" dirty="0"/>
          </a:p>
        </p:txBody>
      </p:sp>
      <p:sp>
        <p:nvSpPr>
          <p:cNvPr id="2" name="TextBox 1"/>
          <p:cNvSpPr txBox="1"/>
          <p:nvPr/>
        </p:nvSpPr>
        <p:spPr>
          <a:xfrm>
            <a:off x="1953086" y="5555589"/>
            <a:ext cx="76658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>
                <a:latin typeface="Trebuchet MS" panose="020B0603020202020204" pitchFamily="34" charset="0"/>
              </a:rPr>
              <a:t>Dr. Saara Pellander</a:t>
            </a:r>
          </a:p>
          <a:p>
            <a:r>
              <a:rPr lang="fi-FI" sz="2800" b="1" dirty="0" err="1" smtClean="0">
                <a:latin typeface="Trebuchet MS" panose="020B0603020202020204" pitchFamily="34" charset="0"/>
              </a:rPr>
              <a:t>Director</a:t>
            </a:r>
            <a:r>
              <a:rPr lang="fi-FI" sz="2800" b="1" dirty="0" smtClean="0">
                <a:latin typeface="Trebuchet MS" panose="020B0603020202020204" pitchFamily="34" charset="0"/>
              </a:rPr>
              <a:t> of </a:t>
            </a:r>
            <a:r>
              <a:rPr lang="fi-FI" sz="2800" b="1" dirty="0" err="1" smtClean="0">
                <a:latin typeface="Trebuchet MS" panose="020B0603020202020204" pitchFamily="34" charset="0"/>
              </a:rPr>
              <a:t>the</a:t>
            </a:r>
            <a:r>
              <a:rPr lang="fi-FI" sz="2800" b="1" dirty="0" smtClean="0">
                <a:latin typeface="Trebuchet MS" panose="020B0603020202020204" pitchFamily="34" charset="0"/>
              </a:rPr>
              <a:t> Migration Institute of Finland</a:t>
            </a:r>
            <a:endParaRPr lang="fi-FI" sz="28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European/</a:t>
            </a:r>
            <a:r>
              <a:rPr lang="fi-FI" dirty="0" err="1" smtClean="0"/>
              <a:t>national</a:t>
            </a:r>
            <a:r>
              <a:rPr lang="fi-FI" dirty="0" smtClean="0"/>
              <a:t> </a:t>
            </a:r>
            <a:r>
              <a:rPr lang="fi-FI" dirty="0" err="1" smtClean="0"/>
              <a:t>policies</a:t>
            </a:r>
            <a:endParaRPr lang="fi-FI" dirty="0"/>
          </a:p>
        </p:txBody>
      </p:sp>
      <p:pic>
        <p:nvPicPr>
          <p:cNvPr id="2050" name="Picture 2" descr="Theory and practice education profession learning success business concept. Successful royalty free stock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37" y="1690688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3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/>
          <p:cNvSpPr/>
          <p:nvPr/>
        </p:nvSpPr>
        <p:spPr>
          <a:xfrm>
            <a:off x="191589" y="1448707"/>
            <a:ext cx="11617779" cy="4995182"/>
          </a:xfrm>
          <a:prstGeom prst="flowChartTerminator">
            <a:avLst/>
          </a:prstGeom>
          <a:solidFill>
            <a:srgbClr val="193E6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>
                <a:solidFill>
                  <a:schemeClr val="tx1"/>
                </a:solidFill>
              </a:rPr>
              <a:t>Continuos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smtClean="0">
                <a:solidFill>
                  <a:schemeClr val="tx1"/>
                </a:solidFill>
              </a:rPr>
              <a:t>and </a:t>
            </a:r>
            <a:r>
              <a:rPr lang="fi-FI" dirty="0" err="1" smtClean="0">
                <a:solidFill>
                  <a:schemeClr val="tx1"/>
                </a:solidFill>
              </a:rPr>
              <a:t>critical</a:t>
            </a:r>
            <a:r>
              <a:rPr lang="fi-FI" dirty="0" smtClean="0">
                <a:solidFill>
                  <a:schemeClr val="tx1"/>
                </a:solidFill>
              </a:rPr>
              <a:t> (</a:t>
            </a:r>
            <a:r>
              <a:rPr lang="fi-FI" dirty="0" err="1" smtClean="0">
                <a:solidFill>
                  <a:schemeClr val="tx1"/>
                </a:solidFill>
              </a:rPr>
              <a:t>self</a:t>
            </a:r>
            <a:r>
              <a:rPr lang="fi-FI" dirty="0" smtClean="0">
                <a:solidFill>
                  <a:schemeClr val="tx1"/>
                </a:solidFill>
              </a:rPr>
              <a:t>)-</a:t>
            </a:r>
            <a:r>
              <a:rPr lang="fi-FI" dirty="0" err="1" smtClean="0">
                <a:solidFill>
                  <a:schemeClr val="tx1"/>
                </a:solidFill>
              </a:rPr>
              <a:t>evaluation</a:t>
            </a:r>
            <a:r>
              <a:rPr lang="fi-FI" dirty="0" smtClean="0">
                <a:solidFill>
                  <a:schemeClr val="tx1"/>
                </a:solidFill>
              </a:rPr>
              <a:t> of </a:t>
            </a:r>
            <a:r>
              <a:rPr lang="fi-FI" dirty="0" err="1" smtClean="0">
                <a:solidFill>
                  <a:schemeClr val="tx1"/>
                </a:solidFill>
              </a:rPr>
              <a:t>policies</a:t>
            </a:r>
            <a:r>
              <a:rPr lang="fi-FI" dirty="0" smtClean="0">
                <a:solidFill>
                  <a:schemeClr val="tx1"/>
                </a:solidFill>
              </a:rPr>
              <a:t>, </a:t>
            </a:r>
            <a:r>
              <a:rPr lang="fi-FI" dirty="0" err="1" smtClean="0">
                <a:solidFill>
                  <a:schemeClr val="tx1"/>
                </a:solidFill>
              </a:rPr>
              <a:t>funding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programs</a:t>
            </a:r>
            <a:r>
              <a:rPr lang="fi-FI" dirty="0" smtClean="0">
                <a:solidFill>
                  <a:schemeClr val="tx1"/>
                </a:solidFill>
              </a:rPr>
              <a:t> &amp; </a:t>
            </a:r>
            <a:r>
              <a:rPr lang="fi-FI" dirty="0" err="1" smtClean="0">
                <a:solidFill>
                  <a:schemeClr val="tx1"/>
                </a:solidFill>
              </a:rPr>
              <a:t>projects</a:t>
            </a:r>
            <a:r>
              <a:rPr lang="fi-FI" dirty="0" smtClean="0">
                <a:solidFill>
                  <a:schemeClr val="tx1"/>
                </a:solidFill>
              </a:rPr>
              <a:t> and </a:t>
            </a:r>
            <a:r>
              <a:rPr lang="fi-FI" dirty="0" err="1" smtClean="0">
                <a:solidFill>
                  <a:schemeClr val="tx1"/>
                </a:solidFill>
              </a:rPr>
              <a:t>grassroot-level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practices</a:t>
            </a: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r>
              <a:rPr lang="fi-FI" dirty="0" err="1">
                <a:solidFill>
                  <a:schemeClr val="tx1"/>
                </a:solidFill>
              </a:rPr>
              <a:t>W</a:t>
            </a:r>
            <a:r>
              <a:rPr lang="fi-FI" dirty="0" err="1" smtClean="0">
                <a:solidFill>
                  <a:schemeClr val="tx1"/>
                </a:solidFill>
              </a:rPr>
              <a:t>ho</a:t>
            </a:r>
            <a:r>
              <a:rPr lang="fi-FI" dirty="0" smtClean="0">
                <a:solidFill>
                  <a:schemeClr val="tx1"/>
                </a:solidFill>
              </a:rPr>
              <a:t> is </a:t>
            </a:r>
            <a:r>
              <a:rPr lang="fi-FI" dirty="0" err="1" smtClean="0">
                <a:solidFill>
                  <a:schemeClr val="tx1"/>
                </a:solidFill>
              </a:rPr>
              <a:t>heard</a:t>
            </a:r>
            <a:r>
              <a:rPr lang="fi-FI" dirty="0" smtClean="0">
                <a:solidFill>
                  <a:schemeClr val="tx1"/>
                </a:solidFill>
              </a:rPr>
              <a:t>, </a:t>
            </a:r>
            <a:r>
              <a:rPr lang="fi-FI" dirty="0" err="1" smtClean="0">
                <a:solidFill>
                  <a:schemeClr val="tx1"/>
                </a:solidFill>
              </a:rPr>
              <a:t>whose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expertise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we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listen</a:t>
            </a:r>
            <a:r>
              <a:rPr lang="fi-FI" dirty="0" smtClean="0">
                <a:solidFill>
                  <a:schemeClr val="tx1"/>
                </a:solidFill>
              </a:rPr>
              <a:t> to, </a:t>
            </a:r>
            <a:r>
              <a:rPr lang="fi-FI" dirty="0" err="1" smtClean="0">
                <a:solidFill>
                  <a:schemeClr val="tx1"/>
                </a:solidFill>
              </a:rPr>
              <a:t>where</a:t>
            </a:r>
            <a:r>
              <a:rPr lang="fi-FI" dirty="0" smtClean="0">
                <a:solidFill>
                  <a:schemeClr val="tx1"/>
                </a:solidFill>
              </a:rPr>
              <a:t> is </a:t>
            </a:r>
            <a:r>
              <a:rPr lang="fi-FI" dirty="0" err="1" smtClean="0">
                <a:solidFill>
                  <a:schemeClr val="tx1"/>
                </a:solidFill>
              </a:rPr>
              <a:t>the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expertise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produced</a:t>
            </a:r>
            <a:r>
              <a:rPr lang="fi-FI" dirty="0" smtClean="0">
                <a:solidFill>
                  <a:schemeClr val="tx1"/>
                </a:solidFill>
              </a:rPr>
              <a:t>, </a:t>
            </a:r>
            <a:r>
              <a:rPr lang="fi-FI" dirty="0" err="1" smtClean="0">
                <a:solidFill>
                  <a:schemeClr val="tx1"/>
                </a:solidFill>
              </a:rPr>
              <a:t>whose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interest</a:t>
            </a:r>
            <a:r>
              <a:rPr lang="fi-FI" dirty="0" smtClean="0">
                <a:solidFill>
                  <a:schemeClr val="tx1"/>
                </a:solidFill>
              </a:rPr>
              <a:t> is </a:t>
            </a:r>
            <a:r>
              <a:rPr lang="fi-FI" dirty="0" err="1" smtClean="0">
                <a:solidFill>
                  <a:schemeClr val="tx1"/>
                </a:solidFill>
              </a:rPr>
              <a:t>served</a:t>
            </a:r>
            <a:r>
              <a:rPr lang="fi-FI" dirty="0" smtClean="0">
                <a:solidFill>
                  <a:schemeClr val="tx1"/>
                </a:solidFill>
              </a:rPr>
              <a:t>?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chemeClr val="tx1"/>
                </a:solidFill>
              </a:rPr>
              <a:t>EXAMPLES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tx1"/>
                </a:solidFill>
              </a:rPr>
              <a:t>      			UNHCR/MPG: </a:t>
            </a:r>
            <a:r>
              <a:rPr lang="fi-FI" dirty="0" err="1" smtClean="0">
                <a:solidFill>
                  <a:schemeClr val="tx1"/>
                </a:solidFill>
              </a:rPr>
              <a:t>Tool</a:t>
            </a:r>
            <a:r>
              <a:rPr lang="fi-FI" dirty="0" smtClean="0">
                <a:solidFill>
                  <a:schemeClr val="tx1"/>
                </a:solidFill>
              </a:rPr>
              <a:t> for </a:t>
            </a:r>
            <a:r>
              <a:rPr lang="fi-FI" dirty="0" err="1" smtClean="0">
                <a:solidFill>
                  <a:schemeClr val="tx1"/>
                </a:solidFill>
              </a:rPr>
              <a:t>integration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practicioners</a:t>
            </a: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chemeClr val="tx1"/>
                </a:solidFill>
              </a:rPr>
              <a:t>      			</a:t>
            </a:r>
            <a:r>
              <a:rPr lang="fi-FI" dirty="0" err="1" smtClean="0">
                <a:solidFill>
                  <a:schemeClr val="tx1"/>
                </a:solidFill>
              </a:rPr>
              <a:t>Living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Lab</a:t>
            </a:r>
            <a:r>
              <a:rPr lang="fi-FI" dirty="0" smtClean="0">
                <a:solidFill>
                  <a:schemeClr val="tx1"/>
                </a:solidFill>
              </a:rPr>
              <a:t> –</a:t>
            </a:r>
            <a:r>
              <a:rPr lang="fi-FI" dirty="0" err="1" smtClean="0">
                <a:solidFill>
                  <a:schemeClr val="tx1"/>
                </a:solidFill>
              </a:rPr>
              <a:t>method</a:t>
            </a:r>
            <a:r>
              <a:rPr lang="fi-FI" dirty="0" smtClean="0">
                <a:solidFill>
                  <a:schemeClr val="tx1"/>
                </a:solidFill>
              </a:rPr>
              <a:t> (Mobile </a:t>
            </a:r>
            <a:r>
              <a:rPr lang="fi-FI" dirty="0" err="1" smtClean="0">
                <a:solidFill>
                  <a:schemeClr val="tx1"/>
                </a:solidFill>
              </a:rPr>
              <a:t>Futures</a:t>
            </a:r>
            <a:r>
              <a:rPr lang="fi-FI" dirty="0" smtClean="0">
                <a:solidFill>
                  <a:schemeClr val="tx1"/>
                </a:solidFill>
              </a:rPr>
              <a:t> –</a:t>
            </a:r>
            <a:r>
              <a:rPr lang="fi-FI" dirty="0" err="1" smtClean="0">
                <a:solidFill>
                  <a:schemeClr val="tx1"/>
                </a:solidFill>
              </a:rPr>
              <a:t>project</a:t>
            </a:r>
            <a:r>
              <a:rPr lang="fi-FI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24297" y="182562"/>
            <a:ext cx="9155938" cy="1325563"/>
          </a:xfrm>
        </p:spPr>
        <p:txBody>
          <a:bodyPr/>
          <a:lstStyle/>
          <a:p>
            <a:r>
              <a:rPr lang="fi-FI" dirty="0" smtClean="0"/>
              <a:t>How to </a:t>
            </a:r>
            <a:r>
              <a:rPr lang="fi-FI" dirty="0" err="1" smtClean="0"/>
              <a:t>foster</a:t>
            </a:r>
            <a:r>
              <a:rPr lang="fi-FI" dirty="0" smtClean="0"/>
              <a:t> </a:t>
            </a:r>
            <a:r>
              <a:rPr lang="fi-FI" dirty="0" err="1" smtClean="0"/>
              <a:t>reciprocal</a:t>
            </a:r>
            <a:r>
              <a:rPr lang="fi-FI" dirty="0" smtClean="0"/>
              <a:t> </a:t>
            </a:r>
            <a:r>
              <a:rPr lang="fi-FI" dirty="0" err="1" smtClean="0"/>
              <a:t>dialogue</a:t>
            </a:r>
            <a:r>
              <a:rPr lang="fi-FI" dirty="0" smtClean="0"/>
              <a:t> and </a:t>
            </a:r>
            <a:r>
              <a:rPr lang="fi-FI" dirty="0" err="1" smtClean="0"/>
              <a:t>collaboration</a:t>
            </a:r>
            <a:endParaRPr lang="fi-FI" dirty="0"/>
          </a:p>
        </p:txBody>
      </p:sp>
      <p:sp>
        <p:nvSpPr>
          <p:cNvPr id="4" name="Right Arrow 3"/>
          <p:cNvSpPr/>
          <p:nvPr/>
        </p:nvSpPr>
        <p:spPr>
          <a:xfrm>
            <a:off x="2843348" y="5254761"/>
            <a:ext cx="722812" cy="269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ight Arrow 4"/>
          <p:cNvSpPr/>
          <p:nvPr/>
        </p:nvSpPr>
        <p:spPr>
          <a:xfrm>
            <a:off x="2843348" y="5779430"/>
            <a:ext cx="722812" cy="269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56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 rot="16200000">
            <a:off x="-2628910" y="4873726"/>
            <a:ext cx="11550973" cy="4069399"/>
          </a:xfrm>
          <a:prstGeom prst="flowChartTerminator">
            <a:avLst/>
          </a:prstGeom>
          <a:solidFill>
            <a:srgbClr val="193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93E6E"/>
              </a:solidFill>
            </a:endParaRPr>
          </a:p>
        </p:txBody>
      </p:sp>
      <p:sp>
        <p:nvSpPr>
          <p:cNvPr id="19" name="Content Placeholder 9"/>
          <p:cNvSpPr txBox="1">
            <a:spLocks/>
          </p:cNvSpPr>
          <p:nvPr/>
        </p:nvSpPr>
        <p:spPr>
          <a:xfrm>
            <a:off x="1700784" y="1792224"/>
            <a:ext cx="2724912" cy="4413081"/>
          </a:xfrm>
          <a:prstGeom prst="rect">
            <a:avLst/>
          </a:prstGeom>
        </p:spPr>
        <p:txBody>
          <a:bodyPr vert="horz" lIns="91440" tIns="45720" rIns="91440" bIns="45720" rtlCol="0" anchorCtr="1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400"/>
              </a:spcBef>
              <a:spcAft>
                <a:spcPts val="400"/>
              </a:spcAft>
            </a:pPr>
            <a:r>
              <a:rPr lang="fi-FI" b="1" dirty="0">
                <a:solidFill>
                  <a:schemeClr val="tx1"/>
                </a:solidFill>
                <a:latin typeface="Trebuchet MS" panose="020B0603020202020204" pitchFamily="34" charset="0"/>
              </a:rPr>
              <a:t>TURKU</a:t>
            </a:r>
          </a:p>
          <a:p>
            <a:pPr marL="720725" indent="-360363" algn="l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</a:pPr>
            <a:r>
              <a:rPr lang="fi-FI" sz="1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Hämeenkatu</a:t>
            </a:r>
            <a:r>
              <a:rPr lang="fi-FI" sz="1400" dirty="0">
                <a:solidFill>
                  <a:schemeClr val="tx1"/>
                </a:solidFill>
                <a:latin typeface="Trebuchet MS" panose="020B0603020202020204" pitchFamily="34" charset="0"/>
              </a:rPr>
              <a:t> 13</a:t>
            </a:r>
          </a:p>
          <a:p>
            <a:pPr marL="720725" indent="-360363" algn="l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</a:pPr>
            <a:r>
              <a:rPr lang="fi-FI" sz="1400" dirty="0">
                <a:solidFill>
                  <a:schemeClr val="tx1"/>
                </a:solidFill>
                <a:latin typeface="Trebuchet MS" panose="020B0603020202020204" pitchFamily="34" charset="0"/>
              </a:rPr>
              <a:t>20500 Turku, Finland</a:t>
            </a:r>
          </a:p>
          <a:p>
            <a:pPr marL="720725" indent="-360363" algn="l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</a:pPr>
            <a:r>
              <a:rPr lang="fi-FI" sz="1400" dirty="0">
                <a:solidFill>
                  <a:schemeClr val="tx1"/>
                </a:solidFill>
                <a:latin typeface="Trebuchet MS" panose="020B0603020202020204" pitchFamily="34" charset="0"/>
              </a:rPr>
              <a:t>Phone: +358 2 284 0440</a:t>
            </a:r>
          </a:p>
          <a:p>
            <a:pPr marL="268288" indent="-268288" algn="l">
              <a:spcBef>
                <a:spcPts val="400"/>
              </a:spcBef>
              <a:spcAft>
                <a:spcPts val="400"/>
              </a:spcAft>
            </a:pPr>
            <a:endParaRPr lang="fi-FI" sz="12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68288" indent="-268288">
              <a:spcBef>
                <a:spcPts val="400"/>
              </a:spcBef>
              <a:spcAft>
                <a:spcPts val="400"/>
              </a:spcAft>
            </a:pPr>
            <a:r>
              <a:rPr lang="fi-FI" b="1" dirty="0">
                <a:solidFill>
                  <a:schemeClr val="tx1"/>
                </a:solidFill>
                <a:latin typeface="Trebuchet MS" panose="020B0603020202020204" pitchFamily="34" charset="0"/>
              </a:rPr>
              <a:t>SEINÄJOKI</a:t>
            </a:r>
          </a:p>
          <a:p>
            <a:pPr marL="630238" indent="-268288" algn="l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</a:pPr>
            <a:r>
              <a:rPr lang="fi-FI" sz="1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Frami</a:t>
            </a:r>
            <a:r>
              <a:rPr lang="fi-FI" sz="1400" dirty="0">
                <a:solidFill>
                  <a:schemeClr val="tx1"/>
                </a:solidFill>
                <a:latin typeface="Trebuchet MS" panose="020B0603020202020204" pitchFamily="34" charset="0"/>
              </a:rPr>
              <a:t> C, Kampusranta 9</a:t>
            </a:r>
          </a:p>
          <a:p>
            <a:pPr marL="630238" indent="-268288" algn="l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</a:pPr>
            <a:r>
              <a:rPr lang="fi-FI" sz="1400" dirty="0">
                <a:solidFill>
                  <a:schemeClr val="tx1"/>
                </a:solidFill>
                <a:latin typeface="Trebuchet MS" panose="020B0603020202020204" pitchFamily="34" charset="0"/>
              </a:rPr>
              <a:t>60320 Seinäjoki, Finland</a:t>
            </a:r>
          </a:p>
          <a:p>
            <a:pPr marL="630238" indent="-268288" algn="l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</a:pPr>
            <a:r>
              <a:rPr lang="fi-FI" sz="1400" dirty="0">
                <a:solidFill>
                  <a:schemeClr val="tx1"/>
                </a:solidFill>
                <a:latin typeface="Trebuchet MS" panose="020B0603020202020204" pitchFamily="34" charset="0"/>
              </a:rPr>
              <a:t>Phone: +358 44 259 2446</a:t>
            </a:r>
          </a:p>
          <a:p>
            <a:pPr marL="268288" indent="-268288" algn="l">
              <a:spcBef>
                <a:spcPts val="400"/>
              </a:spcBef>
              <a:spcAft>
                <a:spcPts val="400"/>
              </a:spcAft>
            </a:pPr>
            <a:endParaRPr lang="fi-FI" sz="12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68288" indent="-268288">
              <a:spcBef>
                <a:spcPts val="400"/>
              </a:spcBef>
              <a:spcAft>
                <a:spcPts val="400"/>
              </a:spcAft>
            </a:pPr>
            <a:r>
              <a:rPr lang="fi-FI" b="1" dirty="0">
                <a:solidFill>
                  <a:schemeClr val="tx1"/>
                </a:solidFill>
                <a:latin typeface="Trebuchet MS" panose="020B0603020202020204" pitchFamily="34" charset="0"/>
              </a:rPr>
              <a:t>VAASA</a:t>
            </a:r>
          </a:p>
          <a:p>
            <a:pPr marL="355600" algn="l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</a:pPr>
            <a:r>
              <a:rPr lang="sv-SE" sz="1400" dirty="0">
                <a:solidFill>
                  <a:schemeClr val="tx1"/>
                </a:solidFill>
                <a:latin typeface="Trebuchet MS" panose="020B0603020202020204" pitchFamily="34" charset="0"/>
              </a:rPr>
              <a:t>Åbo Akademi University, Vasa/B4</a:t>
            </a:r>
          </a:p>
          <a:p>
            <a:pPr marL="355600" algn="l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</a:pPr>
            <a:r>
              <a:rPr lang="sv-SE" sz="1400" dirty="0">
                <a:solidFill>
                  <a:schemeClr val="tx1"/>
                </a:solidFill>
                <a:latin typeface="Trebuchet MS" panose="020B0603020202020204" pitchFamily="34" charset="0"/>
              </a:rPr>
              <a:t>PB 311 65101 Vasa, Finland</a:t>
            </a:r>
          </a:p>
          <a:p>
            <a:pPr marL="355600" algn="l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</a:pPr>
            <a:r>
              <a:rPr lang="fi-FI" sz="1400" dirty="0">
                <a:solidFill>
                  <a:schemeClr val="tx1"/>
                </a:solidFill>
                <a:latin typeface="Trebuchet MS" panose="020B0603020202020204" pitchFamily="34" charset="0"/>
              </a:rPr>
              <a:t>Phone: + 358 44 559 2447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1042416"/>
            <a:ext cx="1856232" cy="4114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3" r="18389"/>
          <a:stretch/>
        </p:blipFill>
        <p:spPr>
          <a:xfrm>
            <a:off x="6137704" y="1938217"/>
            <a:ext cx="4942285" cy="4121094"/>
          </a:xfrm>
          <a:prstGeom prst="rect">
            <a:avLst/>
          </a:prstGeom>
        </p:spPr>
      </p:pic>
      <p:sp>
        <p:nvSpPr>
          <p:cNvPr id="9" name="Title 1"/>
          <p:cNvSpPr txBox="1"/>
          <p:nvPr/>
        </p:nvSpPr>
        <p:spPr>
          <a:xfrm>
            <a:off x="4919513" y="671711"/>
            <a:ext cx="7378666" cy="9250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b" anchorCtr="1" compatLnSpc="1">
            <a:noAutofit/>
          </a:bodyPr>
          <a:lstStyle/>
          <a:p>
            <a:pPr algn="ctr" defTabSz="6858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kern="0" dirty="0">
                <a:solidFill>
                  <a:srgbClr val="193E6E"/>
                </a:solidFill>
                <a:latin typeface="Trebuchet MS" panose="020B0603020202020204" pitchFamily="34" charset="0"/>
                <a:cs typeface="Arial" pitchFamily="34"/>
              </a:rPr>
              <a:t>Where to find us</a:t>
            </a:r>
          </a:p>
        </p:txBody>
      </p:sp>
    </p:spTree>
    <p:extLst>
      <p:ext uri="{BB962C8B-B14F-4D97-AF65-F5344CB8AC3E}">
        <p14:creationId xmlns:p14="http://schemas.microsoft.com/office/powerpoint/2010/main" val="64406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955529" y="3423165"/>
            <a:ext cx="6075605" cy="1240528"/>
          </a:xfrm>
        </p:spPr>
        <p:txBody>
          <a:bodyPr>
            <a:noAutofit/>
          </a:bodyPr>
          <a:lstStyle/>
          <a:p>
            <a:r>
              <a:rPr lang="fi-FI" sz="4800" i="1" dirty="0" smtClean="0"/>
              <a:t>Kiitos!</a:t>
            </a:r>
            <a:r>
              <a:rPr lang="fi-FI" sz="4800" i="1" dirty="0" smtClean="0"/>
              <a:t/>
            </a:r>
            <a:br>
              <a:rPr lang="fi-FI" sz="4800" i="1" dirty="0" smtClean="0"/>
            </a:br>
            <a:r>
              <a:rPr lang="fi-FI" sz="4800" i="1" dirty="0" err="1" smtClean="0"/>
              <a:t>Dank</a:t>
            </a:r>
            <a:r>
              <a:rPr lang="fi-FI" sz="4800" i="1" dirty="0" smtClean="0"/>
              <a:t> u!</a:t>
            </a:r>
            <a:br>
              <a:rPr lang="fi-FI" sz="4800" i="1" dirty="0" smtClean="0"/>
            </a:br>
            <a:r>
              <a:rPr lang="fi-FI" sz="4800" i="1" dirty="0" err="1" smtClean="0"/>
              <a:t>Merci</a:t>
            </a:r>
            <a:r>
              <a:rPr lang="fi-FI" sz="4800" i="1" dirty="0" smtClean="0"/>
              <a:t>!</a:t>
            </a:r>
            <a:br>
              <a:rPr lang="fi-FI" sz="4800" i="1" dirty="0" smtClean="0"/>
            </a:br>
            <a:r>
              <a:rPr lang="fi-FI" sz="4800" i="1" dirty="0" err="1" smtClean="0"/>
              <a:t>Aitäh</a:t>
            </a:r>
            <a:r>
              <a:rPr lang="fi-FI" sz="4800" i="1" dirty="0" smtClean="0"/>
              <a:t>!</a:t>
            </a:r>
            <a:br>
              <a:rPr lang="fi-FI" sz="4800" i="1" dirty="0" smtClean="0"/>
            </a:br>
            <a:r>
              <a:rPr lang="fi-FI" sz="4800" i="1" dirty="0" err="1" smtClean="0"/>
              <a:t>Danke</a:t>
            </a:r>
            <a:r>
              <a:rPr lang="fi-FI" sz="4800" i="1" dirty="0" smtClean="0"/>
              <a:t>!</a:t>
            </a:r>
            <a:br>
              <a:rPr lang="fi-FI" sz="4800" i="1" dirty="0" smtClean="0"/>
            </a:br>
            <a:r>
              <a:rPr lang="fi-FI" sz="4800" i="1" dirty="0" err="1" smtClean="0"/>
              <a:t>Tack</a:t>
            </a:r>
            <a:r>
              <a:rPr lang="fi-FI" sz="4800" i="1" dirty="0" smtClean="0"/>
              <a:t>!</a:t>
            </a:r>
            <a:br>
              <a:rPr lang="fi-FI" sz="4800" i="1" dirty="0" smtClean="0"/>
            </a:br>
            <a:r>
              <a:rPr lang="fi-FI" sz="4800" i="1" dirty="0" err="1" smtClean="0"/>
              <a:t>Gracias</a:t>
            </a:r>
            <a:r>
              <a:rPr lang="fi-FI" sz="4800" i="1" dirty="0" smtClean="0"/>
              <a:t>!</a:t>
            </a:r>
            <a:br>
              <a:rPr lang="fi-FI" sz="4800" i="1" dirty="0" smtClean="0"/>
            </a:br>
            <a:r>
              <a:rPr lang="fi-FI" sz="4800" i="1" dirty="0" err="1" smtClean="0"/>
              <a:t>Obrigada</a:t>
            </a:r>
            <a:r>
              <a:rPr lang="fi-FI" sz="4800" i="1" dirty="0" smtClean="0"/>
              <a:t>!</a:t>
            </a:r>
            <a:br>
              <a:rPr lang="fi-FI" sz="4800" i="1" dirty="0" smtClean="0"/>
            </a:br>
            <a:r>
              <a:rPr lang="fi-FI" sz="4800" i="1" dirty="0" err="1" smtClean="0"/>
              <a:t>Thank</a:t>
            </a:r>
            <a:r>
              <a:rPr lang="fi-FI" sz="4800" i="1" dirty="0" smtClean="0"/>
              <a:t> </a:t>
            </a:r>
            <a:r>
              <a:rPr lang="fi-FI" sz="4800" i="1" dirty="0" err="1" smtClean="0"/>
              <a:t>You</a:t>
            </a:r>
            <a:r>
              <a:rPr lang="fi-FI" sz="4800" i="1" dirty="0" smtClean="0"/>
              <a:t>!</a:t>
            </a:r>
            <a:endParaRPr lang="fi-FI" sz="4800" i="1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/>
              <a:t>www.migrationinstitute.fi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3763" y="2158373"/>
            <a:ext cx="537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Trebuchet MS" panose="020B0603020202020204" pitchFamily="34" charset="0"/>
              </a:rPr>
              <a:t>s</a:t>
            </a:r>
            <a:r>
              <a:rPr lang="fi-FI" sz="2400" dirty="0" smtClean="0">
                <a:latin typeface="Trebuchet MS" panose="020B0603020202020204" pitchFamily="34" charset="0"/>
              </a:rPr>
              <a:t>aara.pellander@migrationinstitute.fi</a:t>
            </a:r>
            <a:endParaRPr lang="fi-FI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0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376347" y="2721593"/>
            <a:ext cx="2756533" cy="14511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b" anchorCtr="1" compatLnSpc="1">
            <a:noAutofit/>
          </a:bodyPr>
          <a:lstStyle/>
          <a:p>
            <a:pPr algn="ctr" defTabSz="6858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rgbClr val="153D6E"/>
                </a:solidFill>
                <a:latin typeface="Trebuchet MS" panose="020B0603020202020204" pitchFamily="34" charset="0"/>
                <a:cs typeface="Arial" pitchFamily="34"/>
              </a:rPr>
              <a:t>OUR</a:t>
            </a:r>
          </a:p>
          <a:p>
            <a:pPr algn="ctr" defTabSz="6858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rgbClr val="153D6E"/>
                </a:solidFill>
                <a:latin typeface="Trebuchet MS" panose="020B0603020202020204" pitchFamily="34" charset="0"/>
                <a:cs typeface="Arial" pitchFamily="34"/>
              </a:rPr>
              <a:t>MISSION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73514076"/>
              </p:ext>
            </p:extLst>
          </p:nvPr>
        </p:nvGraphicFramePr>
        <p:xfrm>
          <a:off x="4132880" y="728700"/>
          <a:ext cx="6535121" cy="543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48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863138" y="2477006"/>
            <a:ext cx="1774839" cy="2040045"/>
            <a:chOff x="2276690" y="1928331"/>
            <a:chExt cx="1774839" cy="2040045"/>
          </a:xfrm>
          <a:solidFill>
            <a:schemeClr val="bg2"/>
          </a:solidFill>
        </p:grpSpPr>
        <p:sp>
          <p:nvSpPr>
            <p:cNvPr id="23" name="Hexagon 22"/>
            <p:cNvSpPr/>
            <p:nvPr/>
          </p:nvSpPr>
          <p:spPr>
            <a:xfrm rot="5400000">
              <a:off x="2144087" y="2060934"/>
              <a:ext cx="2040045" cy="17748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Hexagon 4"/>
            <p:cNvSpPr/>
            <p:nvPr/>
          </p:nvSpPr>
          <p:spPr>
            <a:xfrm>
              <a:off x="2553269" y="2246238"/>
              <a:ext cx="1221681" cy="14042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b="1" kern="1200" dirty="0">
                <a:solidFill>
                  <a:schemeClr val="bg2"/>
                </a:solidFill>
                <a:latin typeface="Trebuchet MS" panose="020B0603020202020204" pitchFamily="34" charset="0"/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04086849"/>
              </p:ext>
            </p:extLst>
          </p:nvPr>
        </p:nvGraphicFramePr>
        <p:xfrm>
          <a:off x="4528877" y="586150"/>
          <a:ext cx="7344163" cy="589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068236" y="1321903"/>
            <a:ext cx="11904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sz="1400" b="1" dirty="0" err="1">
                <a:solidFill>
                  <a:srgbClr val="BFBFBF"/>
                </a:solidFill>
                <a:latin typeface="Trebuchet MS" panose="020B0603020202020204" pitchFamily="34" charset="0"/>
              </a:rPr>
              <a:t>Research</a:t>
            </a:r>
            <a:r>
              <a:rPr lang="fi-FI" sz="1400" b="1" dirty="0">
                <a:solidFill>
                  <a:srgbClr val="BFBFBF"/>
                </a:solidFill>
                <a:latin typeface="Trebuchet MS" panose="020B0603020202020204" pitchFamily="34" charset="0"/>
              </a:rPr>
              <a:t/>
            </a:r>
            <a:br>
              <a:rPr lang="fi-FI" sz="1400" b="1" dirty="0">
                <a:solidFill>
                  <a:srgbClr val="BFBFBF"/>
                </a:solidFill>
                <a:latin typeface="Trebuchet MS" panose="020B0603020202020204" pitchFamily="34" charset="0"/>
              </a:rPr>
            </a:br>
            <a:r>
              <a:rPr lang="fi-FI" sz="1400" b="1" dirty="0">
                <a:solidFill>
                  <a:srgbClr val="BFBFBF"/>
                </a:solidFill>
                <a:latin typeface="Trebuchet MS" panose="020B0603020202020204" pitchFamily="34" charset="0"/>
              </a:rPr>
              <a:t>and</a:t>
            </a:r>
            <a:br>
              <a:rPr lang="fi-FI" sz="1400" b="1" dirty="0">
                <a:solidFill>
                  <a:srgbClr val="BFBFBF"/>
                </a:solidFill>
                <a:latin typeface="Trebuchet MS" panose="020B0603020202020204" pitchFamily="34" charset="0"/>
              </a:rPr>
            </a:br>
            <a:r>
              <a:rPr lang="fi-FI" sz="1400" b="1" dirty="0" err="1">
                <a:solidFill>
                  <a:srgbClr val="BFBFBF"/>
                </a:solidFill>
                <a:latin typeface="Trebuchet MS" panose="020B0603020202020204" pitchFamily="34" charset="0"/>
              </a:rPr>
              <a:t>information</a:t>
            </a:r>
            <a:r>
              <a:rPr lang="fi-FI" sz="1400" b="1" dirty="0">
                <a:solidFill>
                  <a:srgbClr val="BFBFBF"/>
                </a:solidFill>
                <a:latin typeface="Trebuchet MS" panose="020B0603020202020204" pitchFamily="34" charset="0"/>
              </a:rPr>
              <a:t/>
            </a:r>
            <a:br>
              <a:rPr lang="fi-FI" sz="1400" b="1" dirty="0">
                <a:solidFill>
                  <a:srgbClr val="BFBFBF"/>
                </a:solidFill>
                <a:latin typeface="Trebuchet MS" panose="020B0603020202020204" pitchFamily="34" charset="0"/>
              </a:rPr>
            </a:br>
            <a:r>
              <a:rPr lang="fi-FI" sz="1400" b="1" dirty="0" err="1">
                <a:solidFill>
                  <a:srgbClr val="BFBFBF"/>
                </a:solidFill>
                <a:latin typeface="Trebuchet MS" panose="020B0603020202020204" pitchFamily="34" charset="0"/>
              </a:rPr>
              <a:t>service</a:t>
            </a:r>
            <a:endParaRPr lang="fi-FI" sz="1400" b="1" dirty="0">
              <a:solidFill>
                <a:srgbClr val="BFBFBF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626140" y="2707266"/>
            <a:ext cx="4430517" cy="12175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b" anchorCtr="1" compatLnSpc="1">
            <a:noAutofit/>
          </a:bodyPr>
          <a:lstStyle/>
          <a:p>
            <a:pPr algn="ctr" defTabSz="6858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kern="0" dirty="0">
                <a:solidFill>
                  <a:srgbClr val="3E5570"/>
                </a:solidFill>
                <a:latin typeface="Trebuchet MS" panose="020B0603020202020204" pitchFamily="34" charset="0"/>
                <a:cs typeface="Arial" pitchFamily="34"/>
              </a:rPr>
              <a:t>ACTIVITIES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920490" y="4236620"/>
            <a:ext cx="1774839" cy="2040045"/>
            <a:chOff x="2276690" y="1928331"/>
            <a:chExt cx="1774839" cy="2040045"/>
          </a:xfrm>
          <a:solidFill>
            <a:schemeClr val="bg2"/>
          </a:solidFill>
        </p:grpSpPr>
        <p:sp>
          <p:nvSpPr>
            <p:cNvPr id="26" name="Hexagon 25"/>
            <p:cNvSpPr/>
            <p:nvPr/>
          </p:nvSpPr>
          <p:spPr>
            <a:xfrm rot="5400000">
              <a:off x="2144087" y="2060934"/>
              <a:ext cx="2040045" cy="17748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Hexagon 4"/>
            <p:cNvSpPr/>
            <p:nvPr/>
          </p:nvSpPr>
          <p:spPr>
            <a:xfrm>
              <a:off x="2598273" y="2377481"/>
              <a:ext cx="1221681" cy="11914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b="1" kern="1200" dirty="0">
                <a:solidFill>
                  <a:srgbClr val="BFBFBF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30198" y="754868"/>
            <a:ext cx="1774839" cy="2040045"/>
            <a:chOff x="2276690" y="1928331"/>
            <a:chExt cx="1774839" cy="2040045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000" r="-18000"/>
            </a:stretch>
          </a:blipFill>
        </p:grpSpPr>
        <p:sp>
          <p:nvSpPr>
            <p:cNvPr id="29" name="Hexagon 28"/>
            <p:cNvSpPr/>
            <p:nvPr/>
          </p:nvSpPr>
          <p:spPr>
            <a:xfrm rot="5400000">
              <a:off x="2144087" y="2060934"/>
              <a:ext cx="2040045" cy="17748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Hexagon 4"/>
            <p:cNvSpPr/>
            <p:nvPr/>
          </p:nvSpPr>
          <p:spPr>
            <a:xfrm>
              <a:off x="2553269" y="2246238"/>
              <a:ext cx="1221681" cy="14042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b="1" kern="1200" dirty="0">
                <a:solidFill>
                  <a:schemeClr val="bg2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2" name="Hexagon 31"/>
          <p:cNvSpPr/>
          <p:nvPr/>
        </p:nvSpPr>
        <p:spPr>
          <a:xfrm rot="5400000">
            <a:off x="9520691" y="4369223"/>
            <a:ext cx="2040045" cy="177483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Hexagon 4"/>
          <p:cNvSpPr/>
          <p:nvPr/>
        </p:nvSpPr>
        <p:spPr>
          <a:xfrm>
            <a:off x="2310184" y="4554527"/>
            <a:ext cx="1221681" cy="14042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b="1" kern="12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0213" y="3373911"/>
            <a:ext cx="1240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sz="1400" b="1" dirty="0">
                <a:solidFill>
                  <a:srgbClr val="BFBFBF"/>
                </a:solidFill>
                <a:latin typeface="Trebuchet MS" panose="020B0603020202020204" pitchFamily="34" charset="0"/>
              </a:rPr>
              <a:t>Publications</a:t>
            </a:r>
            <a:endParaRPr lang="en-GB" sz="1400" b="1" dirty="0">
              <a:solidFill>
                <a:srgbClr val="BFBFB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678439" y="778933"/>
            <a:ext cx="1774839" cy="2040045"/>
            <a:chOff x="2276690" y="1928331"/>
            <a:chExt cx="1774839" cy="2040045"/>
          </a:xfrm>
          <a:solidFill>
            <a:schemeClr val="bg2"/>
          </a:solidFill>
        </p:grpSpPr>
        <p:sp>
          <p:nvSpPr>
            <p:cNvPr id="35" name="Hexagon 34"/>
            <p:cNvSpPr/>
            <p:nvPr/>
          </p:nvSpPr>
          <p:spPr>
            <a:xfrm rot="5400000">
              <a:off x="2144087" y="2060934"/>
              <a:ext cx="2040045" cy="17748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Hexagon 4"/>
            <p:cNvSpPr/>
            <p:nvPr/>
          </p:nvSpPr>
          <p:spPr>
            <a:xfrm>
              <a:off x="2553269" y="2246238"/>
              <a:ext cx="1221681" cy="14042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b="1" kern="1200" dirty="0">
                <a:solidFill>
                  <a:schemeClr val="bg2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33749" y="754868"/>
            <a:ext cx="1774839" cy="2040045"/>
            <a:chOff x="2276690" y="1928331"/>
            <a:chExt cx="1774839" cy="2040045"/>
          </a:xfrm>
          <a:solidFill>
            <a:schemeClr val="bg2"/>
          </a:solidFill>
        </p:grpSpPr>
        <p:sp>
          <p:nvSpPr>
            <p:cNvPr id="39" name="Hexagon 38"/>
            <p:cNvSpPr/>
            <p:nvPr/>
          </p:nvSpPr>
          <p:spPr>
            <a:xfrm rot="5400000">
              <a:off x="2144087" y="2060934"/>
              <a:ext cx="2040045" cy="17748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Hexagon 4"/>
            <p:cNvSpPr/>
            <p:nvPr/>
          </p:nvSpPr>
          <p:spPr>
            <a:xfrm>
              <a:off x="2553269" y="2246238"/>
              <a:ext cx="1221681" cy="14042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b="1" kern="1200" dirty="0">
                <a:solidFill>
                  <a:schemeClr val="bg2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23524" y="4236620"/>
            <a:ext cx="1774839" cy="2040045"/>
            <a:chOff x="2276690" y="1928331"/>
            <a:chExt cx="1774839" cy="2040045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5000"/>
            </a:stretch>
          </a:blipFill>
        </p:grpSpPr>
        <p:sp>
          <p:nvSpPr>
            <p:cNvPr id="42" name="Hexagon 41"/>
            <p:cNvSpPr/>
            <p:nvPr/>
          </p:nvSpPr>
          <p:spPr>
            <a:xfrm rot="5400000">
              <a:off x="2144087" y="2060934"/>
              <a:ext cx="2040045" cy="17748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Hexagon 4"/>
            <p:cNvSpPr/>
            <p:nvPr/>
          </p:nvSpPr>
          <p:spPr>
            <a:xfrm>
              <a:off x="2871675" y="2554656"/>
              <a:ext cx="903275" cy="10958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b="1" kern="1200" dirty="0">
                <a:solidFill>
                  <a:schemeClr val="bg2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0228144" y="1621001"/>
            <a:ext cx="737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 err="1">
                <a:solidFill>
                  <a:srgbClr val="BFBFBF"/>
                </a:solidFill>
                <a:latin typeface="Trebuchet MS" panose="020B0603020202020204" pitchFamily="34" charset="0"/>
              </a:rPr>
              <a:t>Events</a:t>
            </a:r>
            <a:endParaRPr lang="fi-FI" sz="1400" b="1" dirty="0">
              <a:solidFill>
                <a:srgbClr val="BFBFBF"/>
              </a:solidFill>
              <a:latin typeface="Trebuchet MS" panose="020B0603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00680" y="4995031"/>
            <a:ext cx="1033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400" b="1" dirty="0" err="1">
                <a:solidFill>
                  <a:srgbClr val="BFBFBF"/>
                </a:solidFill>
                <a:latin typeface="Trebuchet MS" panose="020B0603020202020204" pitchFamily="34" charset="0"/>
              </a:rPr>
              <a:t>Funds</a:t>
            </a:r>
            <a:r>
              <a:rPr lang="fi-FI" sz="1400" b="1" dirty="0">
                <a:solidFill>
                  <a:srgbClr val="BFBFBF"/>
                </a:solidFill>
                <a:latin typeface="Trebuchet MS" panose="020B0603020202020204" pitchFamily="34" charset="0"/>
              </a:rPr>
              <a:t> and</a:t>
            </a:r>
            <a:br>
              <a:rPr lang="fi-FI" sz="1400" b="1" dirty="0">
                <a:solidFill>
                  <a:srgbClr val="BFBFBF"/>
                </a:solidFill>
                <a:latin typeface="Trebuchet MS" panose="020B0603020202020204" pitchFamily="34" charset="0"/>
              </a:rPr>
            </a:br>
            <a:r>
              <a:rPr lang="fi-FI" sz="1400" b="1" dirty="0" err="1">
                <a:solidFill>
                  <a:srgbClr val="BFBFBF"/>
                </a:solidFill>
                <a:latin typeface="Trebuchet MS" panose="020B0603020202020204" pitchFamily="34" charset="0"/>
              </a:rPr>
              <a:t>grants</a:t>
            </a:r>
            <a:endParaRPr lang="fi-FI" sz="1400" b="1" dirty="0">
              <a:solidFill>
                <a:srgbClr val="BFBFBF"/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66692" y="1645066"/>
            <a:ext cx="899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 err="1">
                <a:solidFill>
                  <a:srgbClr val="BFBFBF"/>
                </a:solidFill>
                <a:latin typeface="Trebuchet MS" panose="020B0603020202020204" pitchFamily="34" charset="0"/>
              </a:rPr>
              <a:t>Archives</a:t>
            </a:r>
            <a:endParaRPr lang="en-GB" sz="1400" b="1" dirty="0">
              <a:solidFill>
                <a:srgbClr val="BFBFB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9653293" y="4236618"/>
            <a:ext cx="1774839" cy="2040045"/>
            <a:chOff x="2276690" y="1928331"/>
            <a:chExt cx="1774839" cy="2040045"/>
          </a:xfrm>
          <a:blipFill dpi="0" rotWithShape="1">
            <a:blip r:embed="rId9"/>
            <a:srcRect/>
            <a:stretch>
              <a:fillRect l="-71000" t="-1000" r="-11000" b="-3000"/>
            </a:stretch>
          </a:blipFill>
        </p:grpSpPr>
        <p:sp>
          <p:nvSpPr>
            <p:cNvPr id="47" name="Hexagon 46"/>
            <p:cNvSpPr/>
            <p:nvPr/>
          </p:nvSpPr>
          <p:spPr>
            <a:xfrm rot="5400000">
              <a:off x="2144087" y="2060934"/>
              <a:ext cx="2040045" cy="17748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Hexagon 4"/>
            <p:cNvSpPr/>
            <p:nvPr/>
          </p:nvSpPr>
          <p:spPr>
            <a:xfrm>
              <a:off x="2553269" y="2246238"/>
              <a:ext cx="1221681" cy="14042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b="1" kern="1200" dirty="0">
                <a:solidFill>
                  <a:schemeClr val="bg2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15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254586" y="854365"/>
            <a:ext cx="4519297" cy="5156068"/>
            <a:chOff x="3238775" y="196740"/>
            <a:chExt cx="1774839" cy="2040045"/>
          </a:xfrm>
          <a:blipFill dpi="0" rotWithShape="1">
            <a:blip r:embed="rId3"/>
            <a:srcRect/>
            <a:stretch>
              <a:fillRect l="-53000" t="-6000" r="-34000" b="-8000"/>
            </a:stretch>
          </a:blipFill>
        </p:grpSpPr>
        <p:sp>
          <p:nvSpPr>
            <p:cNvPr id="19" name="Hexagon 18"/>
            <p:cNvSpPr/>
            <p:nvPr/>
          </p:nvSpPr>
          <p:spPr>
            <a:xfrm rot="5400000">
              <a:off x="3106172" y="329343"/>
              <a:ext cx="2040045" cy="17748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Hexagon 4"/>
            <p:cNvSpPr/>
            <p:nvPr/>
          </p:nvSpPr>
          <p:spPr>
            <a:xfrm>
              <a:off x="3515354" y="514647"/>
              <a:ext cx="1136971" cy="1276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400" b="1" kern="1200" dirty="0">
                <a:solidFill>
                  <a:schemeClr val="bg2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6" name="AutoShape 4" descr="data:image/png;base64,iVBORw0KGgoAAAANSUhEUgAAA4UAAAH0CAYAAACKMYjtAAABRmlDQ1BJQ0MgUHJvZmlsZQAAKJFjYGASSSwoyGFhYGDIzSspCnJ3UoiIjFJgf8rAziDMwMkgzSCTmFxc4BgQ4ANUwgCjUcG3awyMIPqyLsisZXXVVVuCeRZ3Rp2+UmfTL4GpHgVwpaQWJwPpP0CckVxQVMLAwJgCZCuXlxSA2B1AtkgR0FFA9hwQOx3C3gBiJ0HYR8BqQoKcgewbQLZAckYi0AzGF0C2ThKSeDoSG2ovCPD5uCt4BgQruIX6+Hi4EHAwqaAktaIERDvnF1QWZaZnlCg4AkMpVcEzL1lPR8HIwMiQgQEU5hDVn2+Aw5JRjAMhVgj0o5UnAwNTLkIsIYCBYccHkFcRYqo6DAw8xxkYDsQWJBYlwh3A+I2lOM3YCMLm3s7AwDrt///P4QwM7JoMDH+v////e/v//3+XMTAw3wLq/QYAdrpf3NEt/EwAAAGdaVRYdFhNTDpjb20uYWRvYmUueG1wAAAAAAA8eDp4bXBtZXRhIHhtbG5zOng9ImFkb2JlOm5zOm1ldGEvIiB4OnhtcHRrPSJYTVAgQ29yZSA1LjQuMCI+CiAgIDxyZGY6UkRGIHhtbG5zOnJkZj0iaHR0cDovL3d3dy53My5vcmcvMTk5OS8wMi8yMi1yZGYtc3ludGF4LW5zIyI+CiAgICAgIDxyZGY6RGVzY3JpcHRpb24gcmRmOmFib3V0PSIiCiAgICAgICAgICAgIHhtbG5zOmV4aWY9Imh0dHA6Ly9ucy5hZG9iZS5jb20vZXhpZi8xLjAvIj4KICAgICAgICAgPGV4aWY6UGl4ZWxYRGltZW5zaW9uPjkwMTwvZXhpZjpQaXhlbFhEaW1lbnNpb24+CiAgICAgICAgIDxleGlmOlBpeGVsWURpbWVuc2lvbj41MDA8L2V4aWY6UGl4ZWxZRGltZW5zaW9uPgogICAgICA8L3JkZjpEZXNjcmlwdGlvbj4KICAgPC9yZGY6UkRGPgo8L3g6eG1wbWV0YT4KygZkqgAAQABJREFUeAHsnQWcXcX1x8+6xAkJASIEAsE9aHELLhX+RYqU4lCkSkvRFkoFKtAWKxSnWJGWAsUteHCJJwSIEl3J7r7/fGdz3s67e+/d9za7m4Q957P77r1zR39zZu6cOWdmijKOxMgQMAQMAUPAEDAEDAFDwBAwBAwBQ6BbIlDcLUtthTYEDAFDwBAwBAwBQ8AQMAQMAUPAEPAImFBojGAIGAKGgCFgCBgChoAhYAgYAoZAN0bAhMJuXPlWdEPAEDAEDAFDwBAwBAwBQ8AQMARMKDQeMAQMAUPAEDAEDAFDwBAwBAwBQ6AbI2BCYTeufCu6IWAIGAKGgCFgCBgChoAhYAgYAiYUGg8YAoaAIWAIGAKGgCFgCBgChoAh0I0RMKGwG1e+Fd0QMAQMAUPAEDAEDAFDwBAwBAwBEwqNBwwBQ8AQMAQMAUPAEDAEDAFDwBDoxgiYUNiNK9+KbggYAoaAIWAIGAKGgCFgCBgChoAJhcYDhoAhYAgYAoaAIWAIGAKGgCFgCHRjBEwo7MaVb0U3BAwBQ8AQMAQMAUPAEDAEDAFDoHSFgyDTILL4U5GaGZJpcvcBFZX3FekxWKSsV+Bqt4aAIWAIGAKGgCFgCBgChoAhYAgYAu1FYMUQCud/Io1THpHMrLdE5oxvuyyVfaRo4JZSvMZOUrTGXm37Nx+GgCFgCBgChoAhYAgYAoaAIWAIGAKxCBRlHMW+6WzHphrJTP2PNE74l8jcCe1PraK3FA3bU0qGH+a0iMPaH4+FNAQMAUPAEDAEDAFDwBAwBAwBQ6AbIrBchMLMFy9I4+uXidTO60DIi6Vo/a9LyQanihStGArQDiycRWUIGAKGgCFgCBgChoAhYAgYAoZApyDQtUKhWy/Y+PZvJTP+kU4pjI+071Ap3eZXIj1Na9h5IFvMhoAhYAgYAoaAIWAIGAKGgCHwVUGgy4TCzJQHpfGdv4nUze8C7IqkaO19pGSjM21Tmi5A25IwBAwBQ8AQMAQMAUPAEDAEDIGVF4GuOZLiy/ecQPjXLhIIqYyMZCY8KplJ9668NWM5NwQMAUPAEDAEDAFDwBAwBAwBQ6ALEOh8TeGiydLwjFvnV5usIWxqKJPi0iWpxW3MrCO1MzeXouIm76+0epaUVT3v5L9iWTxvtBQ1lnv3TKZEqld/VIoaFvrnkk1PkqIRR6XGbS8NAUPAEDAEDAFDwBAwBAwBQ8AQ6K4IdO6OLPVzpOG5s1IFwtoF+0hTZnUpKRkvFT2ei62HTKZIFk/eVXoevIfbRKbI+1n0+BNSWvGyNNa5Mwt7byBVW23l3RtnfSk1bzVKVf/7vdfGt6+VkupB7uiKPWPjNkdDwBAwBAwBQ8AQMAQMAUPAEDAEujMCnSgUNknjmJ+5g+hnJeJbO28dkaG7Se89dpT5/35S6mdOlvJeU1r5Lypyp2a4v7Lh7uD64iJpWlgj0rBEikuWSFPZIqclrJWytd07R0XFJVLvtIdLZUfnknE7nV4hpb2Gi/Ry6RkZAoaAIWAIGAKGgCFgCBgChoAhYAhkEei0NYUZDqOf+W42Ib3JNFQ77V5f/y9N5c7Ms9a/Kl7szi1srMy+yzRUaZBW1+KeVdLz66Nl4cwjpWb6kVK934Gt/OQ4LKmRxrd+m+NkD4aAIWAIGAKGgCFgCBgChoAhYAgYAiKdoynMNErj+9e3wrehtq/UN35DMksq/buM0wBWD13D35dvuLYsfmkvaahpNg8tKq+V8iX3SH3d1u59T5HqRhduiRRVNK8dLB00RHp/+ygp6tXDaQWbwxBRk0tbiotl0exvSHnP96Ws4n0fPwJqZsZLUjRwe/9sP4aAIWAIGAKGgCFgCBgChoAhYAgYAs7aMuOoo4Fg18/GN65qFe2SBUOkqec3pcfXD231Luqw6J77ZcmMiVIxam8pXW+oFNXUS+mgVaPeYp/rJ0yV4v59pe71t6Vo0vVS3ndcs7/+I6V0l9bCamwk5mgIGAKGgCFgCBgChoAhYAgYAoZAN0Cg481Hm2ql8cNbOgS6ouJKKR06SMr69Jbinj3yjrO4b28p7dNLinv3k6amipZwsz+SzOfPtDzbnSFgCBgChoAhYAgYAoaAIWAIGALdHIEONx/NzHrTbS4zOxHWxqZGqf9gopSt67R/pSWt/DU5E9El46Zx0qCUVb4oix8oc3cVUlxdLL2POjK7+2irgEsdGmfMkUX/uU+KKt2upIs+lap+H+R4bZr6mJQM2iXHLfrw3qfzpba+SaorSmWDNZzpqqPZC+rl8/m10q9HhazRNxA03bvpX9bJ3EV1UurMVkeu3lNmzK+XqbMX+3BJP5sM7eME1oy8Ny35qI6h/atlQO9mc9kwnvk1DfLU+7OwkpXhA6pl48G9w9cy7otFMm9x7hEfa65SJYP65OY7DLSorkE+nN58jEfPylJfjvD9O1PnS31D83Egobver9KrXIavWi1zFi2RiTMWeefhA3vIKj3K1Ev2OnbqPHlnynzpXVkmozdfTcpLWsx/1dOU2TWyoHaJDOxV2QoDylfX0Ci9XPih/ZPXnmpcdjUEDAFDwBAwBAwBQ8AQMAQMgWQEOlwobJr8cGJqxZVzJPPlp1L/2vtS8+pw6X20WxMYrgesqZX5d94pZWVTpKmmj5T1miHlvf8hTY2lsmjKMX4HUmktP+Skl1lcJ0W1C6W84h4p7dssnIQeMp+NcTuXOvfSeM3j5/Pq5KybxmaDPP6znfz9KTe86QS/en9/0Kg15Yy91876+e5fXpUGJ+BBv//OZvLL+z90QmRd9n3czebD+0rPijJ5/sOZca+9W98e5fLPs7bNvr/+6Uly38vTZEljrsWv25BVdhg5QC74+vre7ynXv5ENE96UOI9f22CA/PyQkaGzvz/iT6/KYicYKv30kPVl940G+MeXxs2VX9z1rr5KvILVubeMlWlOoINGrtFb/nzcZln/lzhcnv9gplv3mXWSPz36iQx0wupfvrul9K5qYccT/vqamwxopiuO2lS2GNbHP3z02UI5/UY38eCIcv/3vOb68Q72YwgYAoaAIWAIGAKGgCFgCBgCBSPQ4eajmVnvJGaixB0f0aP/PVLZ43EpbXhKal7O9Vv31sdSXvSUVFQ/LtXOX0l5s3BRXNIirCRGHnlRWt5aIPReGpyw9mXz5jORIP4xSRvWFCy9fPi1TwVNlpIKLzwTPp9lmvVLMuJ8ahSx14ZA+LvyP+PkrhemthIICYiQ9YHTbrZFjc7jM+/NkMsf/DjHK5q3UCDk5T1jPs36IVy+FMDkStcS7vx/fiDPvp8rEGqcM5wgftSfxship51VagkpctE9LfW1pLHFj/q1qyFgCBgChoAhYAgYAoaAIWAItB+BjhUKlzjBpGZuYm4QGBbPGSVLFg2UJUs2lrJhg3L8lqwxQBoaN5QliwdK7dxROe/8AxHof/A2U+9MJdU907bQkJn1ehC68FtkpJ/cnivQhrHs4jRs663Ry/+XBaaRPZxZprrvsfHAMIgzPS3KvlM/u23crKkjvUff/CzH/yo9nbnmwJ4yqG+l9Koqk+3W65/zXh8wGx3qzDrRqimhrQvpluenhI/+fuKMZlNSHkYO6um1fuRriIsrJM3rZmv1DZ1z7jG9ffnjlvMqSx0mI11c/ZwmVKlmSZNc+7+J+phzXVTbIBff92GOmz0YAoaAIWAIGAKGgCFgCBgChkDHINBir9cR8dXOSI1lycIhIlXbS1PfvaTHHltJ2RoDJePWhtV/7A6tX3eYlA9bXUoOO0XqxmwljbPmSP2C6e4w+2aNVcXqk2XuVS0b2JQMLJaeBx8qTYtrZeED/5LMoqVFccJh1dC3U/PRNG+8tF7NmBqk1cuZ8+vk2icnyYm7r9Xq3al7tpiWHvmnV9waw2ZTUgShX39746z/1ye1CNAIjFcft3n2XXhz87POnNYJhkqH7zhETth1LX1MvZ4xeoRs5UxVr3p0vDzy+nTvty6yNvDtSfOycSCcYgqLlpJ1i7ttuKpf06dmoG9Onic/urUF36Q8ZyN0Nzc/lyt0/uHYLWS9Qc3mu9+8aox8udQsF1Pas/ZdJwyavX/OCbIfTB+cfbYbQ8AQMAQMAUPAEDAEDAFDwBDoGAQ6Viisa9EGxWUPZVWJE3567L+vf91UWyfzb3tIit1mJDVj3pI+Rx0sJf16S/XoPYUjKYoWtygyyyufkPLhzbE21FdJfdMRbnfRnm7toVtDWLJIeg7/Z1ySsW6ZmlxNWaynPBzvfXmqHLJ18zmLeXhP9bLQacOO/1uLBrPE7SLzu6M28evsPvqsxTQUjR8C4RInuM1d2LKZDNq3uE1d2HBmvDMPHRsIoKHWkE1xFroNXSDcN3Ib4Iyd9KV/vteZkCIULit94tYBKlWWFWcFQtw2c2sFn3FmpVDUhNU7Bj/nu3WNF35zw8DFbg0BQ8AQMAQMAUPAEDAEDAFDYFkR6FChMMN6vQKo9s2PpKj/KtL7kN1l/gNPSu2b70vVNpu0GUNxaa00zamXhllfSuPMOVJaNrvNMDkeals0YznuBT6gvfthoDUrMHiOd9btTZ2Vu2Pph9MXyDbr9JMvA+GvoqxZx3n2zW/LR9NbhEUi++sJW8o6qzVr4DTyyx5obXYZmoD+I9DiDexTKXtuslpWKJzwxQKNZpmuNfUta0I1/xrhgN4tO6K2tXYRAfeWIL8ah10NAUPAEDAEDAFDwBAwBAwBQ6D9CHSoUOhsQVNzUlRaJ031Gal54S3vr2nBQsnMatYuNs6c5TYErW5511jkDqxf3W3c0rxWLSONUtG3ecORptoBUlr0riy6FwGpVqr7vpKabquXTc27iLZyz9NhU7d+7u2l2rTpc1s2nMkzeN7eKspbNKUaSHdrDTe+0Xe1zhS3LepTXSa/P3qzrLdXxrUI1MMG9JARTqh0CkO/RQy7nD730RzZaeQqWf/LesPSz0Jp23X7y5hPmvP5xoQWk9tC4zH/hoAhYAgYAoaAIWAIGAKGgCHQGoGOFQpbx5/j0rSkUjKN9bJkSsumKb1G7+b99By9s9Q8/2bWf5MzaywZdqgULT20vskJj3Vzb3HHVEyWuvq9pWz9UVKy9DiLmg+qpKr3HVJUVpsNn3pT3LLBSaq/hJdD3PmBCE5qZpngrSDn3m6zmGu/t2U2TFmpO5dx6RENfXu6s/6+aH5Vt6RZ8Dtwq9XlmQ9K5fXx6ULSWu6swMnu3ECVxTYY3CcbL2cTzl3YIiAjeKnwpRn550tTl1koZL2kkuZfnz/7sqXOMIGNo1P2Gi7vu/McF9S0mMvG+TM3Q8AQMAQMAUPAEDAEDAFDwBAoHIHWqqjC42gJUdxiCtji2HJXVJSREnfwe+9v75v9LxncvMNm2ZBBWTfeF7u1Z6XD1pSqr23h/5ucyWdJ5Ux3YDu7izqt4vCWd42LiqWoOF1L2ZILd1eWu4Nmzrs8Hy5zG8awPq6jCPm2vzsAXv9VICT+td0uo0qYWN7+4jTZd7PV5PL/2zhnV9Hiotb5OXnPtWXkmi2H27/yySypX3rUxS3PT9VoE6/jPl92E9K1V2vJP5vcvD6xec0i5rdvLr0nA/17JfPPJYfbWsLESrIXhoAhYAgYAoaAIWAIGAKGwDIg0KLCWYZINGhRWcvgX9066lq9z96y+P4pUr/YCYT915Xywau1O+qiij7tDqsBy9yuLD88eKRccs8H6rRMV7RgR1/9ak4cw50wdfE3NpBjdxkmbGqDEAX9/amJ8sCrn0p1eUnWDfdwAxmelc45YF05cekmNsTx24c/lvNc3l/4sNl0F38D3dq+USOaj7Wod2aoj7/drJrEhJTD67cf0U+jK/h69NeG5hypcd4d78hq7igNdh2tCc4m3HPTQYlxb+QE293cMR5PvTsj0Y+9MAQMAUPAEDAEDAFDwBAwBAyBwhHoUKFQKuLPyss0lkrdglFuPWGD22k0v0yy9qx+0qeyZOo0qdp5Gyl1u5JW7X2UNM1fKBUbru0jqXn1XWmaN1PQQCIvxRsfxqTX0x2N0QG088hVZXN33MNbgbarvdEirH0emFISz5yFzRv3lDuzyl02yhWIMPuMGo5WxqxBJJ7h7mxBzjPU+Dneoe6A9eSLIL3DdxgqB23VIpRx0LweXXG3E0iXRSgc2LtctnIb5qipK2X9bG6L2Sh5XKNfpRzljtpIIwTZ15y5rJmRpqFk7wwBQ8AQMAQMAUPAEDAEDIHCEGhtb1hY+Fzf1as7dVWunIlwt3jOEVK2wylSsu5h7jiK/XLDJDz1/Pre/qzCppJymX/zv7yvssEDswJh7WtvSf2bt0jRp3+V8v5vuGMp8jcfLV4l2RSxcununtFsVQSmolXB/a+cCWd1RUuZw3viCNfJRXfeLCtJh1/XTBIPAtG3dhgi5aWtRV80hIP7V8kwt9YRCn1ofk7Yfbh/xw9nEP7+kY+z6ww5mzAUCPGz3pq9uHia8PkivXUms827n+IQp5lkLaRSeYATpq67bzJQSCukCud/oyF95OZTR+XEF3orL2lJ85eByWzx0jWlYXx2bwgYAoaAIWAIGAKGgCFgCBgChSFQlHFUWJB03w3PnCAy+6Osp4bavlJffIz0/r9vZN0KvfnyurudMLmrP+xew86//Z9SXnSjlFa4HUxdCQqRD0pH3yVS3THnC2p+uvI6z5mavuxMOqucZnC9Qb1kUJ/ktXhdma9805pf0yDvfrpANndnIlYnaDfzjcv8GQKGgCFgCBgChoAhYAgYAobAsiHQ4UJh5pObpPGdG3JyVbd4B2ms3FEy876U6p13kLJ1R+S8j3tY/OKrUjd2HKo2KV9vDemxy9dyvC35YrYs+tdtUlwyzwmEpVLV5z9OMsxDvu0zWEr3uCMnLnswBAwBQ8AQMAQMAUPAEDAEDAFDoLsi0GL32EEIFA3dXyQiFFZUvyhLFk6SpqIeUv92r7yEwoYPJ0vlNpu7NYhVUrH+Wq1yV7Zaf+l9+PHSMGOuLHrkfyK9nIlhHiakJUP3aRWXORgChoAhYAgYAoaAIWAIGAKGgCHQXRFoWQDWUQhUDJCiNbdrFVtZz+lOq5e7uUgrTxGHkurKWIFQvRX36Snl66ZvTqJ+/bW4TIqGjM5xsgdDwBAwBAwBQ8AQMAQMAUPAEDAEujMCHS8UOjRLRhyxQmJaNHQXkcqWHTZXyExapgwBQ8AQMAQMAUPAEDAEDAFDwBDoQgQ6fE2h5r3xpe9L5rM39NFfG2r6SX3m6277y0r/zB43VdtvLuXrry9LPvhAFr/8drBhTJPbHbPU7aTJYfUiGbdLZY+D9pWS6iqpfeZJd1TFHO/OT1HRTKms/qfbgbTZb/ZFeFNaLqV73uo2mHE7pBoZAoaAIWAIGAKGgCFgCBgChoAhYAh4BDp8TaHiWrLZj6Xhi6PFHU6oTlJaNdct+7tdmkqad8tcsmh1WTJpVS8U1rwzQcoyj0lJ5Uzvv7jEndHXWOZEwmZlZv2CLaTx823csRZDpfaD6VK1yn1OGGzeWKa4bKEUFacIhC7GkvWPNIEwWxN2YwgYAoaAIWAIGAKGgCFgCBgChkAzAp1iPuqjdkc+lGx1Tiuci0oXS0mFEw7df1FxnRRVNJ+tV9yzpzv4rq7lnfNXVDEveC5xmsAiJwi6/0onyxbXtLwrXtIqndChaMDGUrTesaGT3RsChoAhYAgYAoaAIWAIGAKGgCFgCDgEOs18VNHNfPgXaXz/dn1sda1dsI80Ng2S0tIJUtHjuVbv1aGpsVRqZh7hNIclUjXgP+6kis/1Vfq19+pSuos7IqOs5TD29AD21hAwBAwBQ8AQMAQMAUPAEDAEDIHug0CnC4VA2fjmJZKZ+Fgiqk0NFVJc6sxF86AGJxyW5nH0hI+qehUp3fVat7nMannEbF4MAUPAEDAEDAFDwBAwBAwBQ8AQ6H4IdIlQCKyNYy+XzPhHug7hHqtJ6U5XuXWEg7suTUvJEDAEDAFDwBAwBAwBQ8AQMAQMgZUMgS4TCsGlLVPSDsOu33Ap3eF3Iu7MRCNDwBAwBAwBQ8AQMAQMAUPAEDAEDIFkBLpUKCQbmS+ec+akTmBbPDs5V8vwpmi9r0vJxmctQwwW1BAwBAwBQ8AQMAQMAUPAEDAEDIHug0CXC4UKbebjG6VxwoMdIxwWu/MMB39NSjY4QaTHME3CroaAIWAIGAKGgCFgCBgChoAhYAgYAm0gsNyEQs1X5vNnpGnyQ5L5dIw65X/tM0RKhu0vRcMOst1F80fNfBoChoAhYAgYAoaAIWAIGAKGgCGQRWC5C4XZnDTUSGbWGGma9Ya7viMyZ1z2VfamxwAp6r+xFA/YQooGbGeH0WeBsRtDwBAwBAwBQ8AQMAQMAUPAEDAE2ofAiiMUti//FsoQMAQMAUPAEDAEDAFDwBAwBAwBQ2AZEChehrAW1BAwBAwBQ8AQMAQMAUPAEDAEDAFDYCVHwITClbwCLfuGgCFgCBgChoAhYAgYAoaAIWAILAsCJhQuC3oW1hAwBAwBQ8AQMAQMAUPAEDAEDIGVHAETCleSCqytrZU5c+bIkiVLVpIct85mY2OjvPXWWzJt2rTWL7uBy5dffinz5s3r8JIWiis8BC/BU92dZs2aJQsWLPAwzJ8/X+bOnRsLycKFCz1mmUwm9n2+jpMmTcrXa7v9wQ/Ub01NTUFxpJW/oIic5/bmodB0zH/hCDQ1NXn+gKfbQ13Bw+3JV1KY9va7y9oe0sKvTP0JuNLv0ae0l2eS6mZldOf7WegYJo0XVhYM6urqPA/U19e3meXFixd7v3wHolRIPDNnzlxmntO8rMxj5yiGnfncqULhq6++Kuecc45ce+21eZWBAdnLL7+cl9+O9gSjPvvss34wQ9ww85ZbbinrrLOO5NMI8snPssR58sknS//+/eWaa66Rf/zjH9K3b19/n0+6SX66Eu8//vGPssYaa8gWW2whQ4YMkT/84Q9J2ep0dz5wb775pnzxxRfZtE4//XSP6euvv55168gbhMF+/fr5NDoy3nxwjdbz73//e89Lp556akdmpdPjmjx5snzwwQcdlg58cPDBB8uIESO8YNinTx9ZZZVVhA9RlL72ta95zOgj2ku33HKLDB8+XP72t7+1N4q8wt16660+r0cccUQr/xdeeKHvk+mXw/9nnnlGtPxTp05tFa7Q9pGWhzByBpk333yznHHGGXLiiSfKr3/9axk/bnzopUPvo21hWSO/8cYb5Uc/+pFMnDgxG9Wll14qP/zhD4UJh7ZoefRF//rXvzx/7L///m1lr9X7Rx991PMw9ZTGSwRMqlv4C3zCcQFjBdzuuOOOVmkui0O0333//fdlzTXXlP/7v/9rM9q09kDgtvojDb+8+pNCyhoFI8qXY8aM8Tyz2WabRb2u0M8d3d4p7Pnnn+/HMM8991zeZVdeiOtb846kiz1Gx6v0c4xBf/nLX7aZkwMPPND7vffee1v5zTeejz76SNZdd1054QR3/ngbxPcm/J7pPf3zYYcd5vPS0X1LG1laaV+XdmbO6eivvPJK2XXXXf0HPy2tDz/8UDbYYAP/T2fW1bT22mvL9OnTZcaMGTJgwACvkZswYUKHZoOZivbGSScNcf3888+9xmnRokXtzl9X4k3nQkcCtvvss49voJtvvnm7876sAY866ii5/fbb5a677pJvfetbPrpx48Z5TDtrNknrb1nzHobPB9e4eu6MvIT56oz76667zvchTI785S9/6ZAk7rnnHnnxxRdlhx12kF69emXjTMMHzNtLW2+9tQ/6i1/8Qr7zne9IVVVVe6NKDYcmKInAjnYYpR49emSd4spfaPtIy4MmxIB9zz33lNdee02d/JUJmzvvvDPHrSMe4trCssaLoP/000/LSy+95CcVi4qK5Le//a3vS4455hhZddVVU5NYmfoi+ALBDWLClLwn8RL9e1LdMhkFRtBaa60le++9t8cPt69//evy7W9/27/riJ8oL8NzfOcL0XhF4yBfhfRHceG1bJ3Zn7SnrJqvOL7UdyvLtTPaOxpCJkSgTTfdtGAo0nih4Mg6OUB0vKp512ta8tr/x/lVN70mxcOYnO8S47Qf/OAHot/POP8PPPCAxAmgTOZWV1f7IG2lFxdvd3TrVKEwCuj//vc/P7u24447yhtvvOHvDzjgANl4443ln//8p/dOR4Z0jyAJU6B2f+yxxwRBkedvfvObUlFR4f0yO8s7Gioz/DDNTjvtJP/+97+9G3GPHTvWM8X2228v//nPf4TZB9TJaK2YSe/Zs6f897//9R8KIkVYIB78X3755VJcXCzl5eU+vSlTpsgTTzzh48bPfvvt592ZpUCbyEeQNIifThXhMiTiCeNMw4Nwn3zyiS8Ls10ff/xxNqo99thDrrrqKtlll128Gw3w34/8W959710pKSkR8GWgy0w1WJBv/IDzoYceKgxckvBOKiMDNYR8BgNlZWXyzjvv+DKC5yOPPOI/soMHDxYwHzhwYDav3Nxwww3ZwcMhhxziO1PyR57AE17o3bu3MLuEFpHG+/e//91fDz/8cN/YqVfqXwmNEQOxDTfc0PMIcTAQGT16tPeCRgetH6ZDzNIx2Bg2bJjnh/fee8/7eeqpp3z9fuMb35BTTjlFmDnXNEK+Q7sDbvBKe9PVfIfXfLDDf1KdJOEaphFXz/oe88K7775b+HjC73vttZd/FZY92uY0rF7R7FMPxLX++ut7zRs8CL9QB2jgaRfwDcQguqGhwfMO9U97g59oL0ntiHC0FYi80j8w0w9+UZ7kAzB79mwv7FPvCBzwxjbbbOP5w0ey9AetO3TaqactdWm+oMFgsLbVllvJAQcekPOOB8yo+AgNHDDQv9f6YYC7++67e74mv/AffA3vrbbaan7CCyzgeeoFwTBKSXxLH3D//ff7CRXSIQ40z0cffbTHDz6/7777fJ+KAJdE1DeTSWeddZbvX84++2xfP7QjNFwQ7QOBGSxpGwg2YftAw462aY3V15Cttt7Kp4uWj3jzyYPm7frrr88KhBdddJFvy2C7ySabeC8hH4ZtkLKDOcIEfQ55oc5po/pdyfcbw6AjWhYGe7Rz+hwmKhEi6ONIa99999Xs51yff/55+dOf/iRnnnlmjjsPSXXKt2lZ+qK07wffo6TvXasMOgc0xbRj2uR6663n+2L9zqp/NCPvvvuun72Hj9N4Ka1uw4k3+IY4o0T+aWO0d/iQ/oO2taxE2+HbiQZCiT7shRde8II8WkS+q/RlStH2wPcprj/SwaeG0+vy6k+iZU3qX6PjlDi+hPch+kXKjuZw9dVX930Y/T1E24NH6PMZGzHeiCMmxmnDTG7zvafdYvm0MrR3vrnQ9773PamsrPTfotLSUt8PM57AtJpxDJg+/NDDMmPmDDnooIOyMER5SSeN4rBrq8/PRrr0Jqmf4TvEP2NW2hHtj+8wdYkWjjqLGytFx6vR9NLGl+qXsTV96dChQ/1kT9JEaFz5GRfw3UEzy7ea734S4ef444/3fhAO6SvOPfdcPxb92c9+5oMxgUVbRHMPz/HNg/T7/emnn8q2227rvyv+ReSH8vJ943uAxpQ+kO9DGg5PPvmk5wnGH6+88ornccYDYM/YnL6EyUPGlvS9ceOGSDY6/9FlqtPo6quvRr2VcQKeT8OB6J9x0383cMu4yso+q7urvIzrJDKuY8l554SJjAMv4waDOe4azq1Zy2y33Xb+nRP8/NUNbDIPPfhQK//OlNHnS/1rHE5Y9Gnrs/tAZdwgN0Ne1Y2rY0IfPnTTe/IZJcqj74kzCQ/XGWRcx9kqPcI6zWvGDeR8PD/96U99EpRP4+VKPiGnQs9x5933v//9DGmH/rkH77Qy/vjHP/ZhnMCXvbpBRKt4nGmATzv8ieL23e9+1792g+Kc8PhzH6SM+6hk3bUO4aWQLrnkkqyfsCxukiDj1ojFvnONOfOTn/wk5x3xQ/AC8RA+ju/gQyfsZ9qbLnWq+SS9fLFLq5MkXIkfSqrnyy67LJsXzRPXxx9/PLbs2uaaY235/fOf/9wqHtql+3C2cr/pppt8QE3PdcwZ1xln/fFS34VX0nYfllbvxn0yLhPHk+5j4P0qv7gPoX92A8yWjLs7J8Rm4yQfUJiu3ruPjX/nzKb8e9dpZ9wA2t/DE5Azf/TPTkjxz05Qy4mLNuNMzfw7Z3Ln3+EnSml864SOnDg1f+edd57vD6P9JO/dBEw0ieyz4uJM0bNuGmd4dTOt/n3YPpwJoc9LyH9usNOqr24rD9r/0Q9EKa0N8j0hbidY+2Bu4sI/O61vYp+a9I2JK4sT7Hx89KuQ0475Z/rdKGleyA94uEFhtt92E2ed2hcpfmF9kQf6mrTvnRs0+fLsvPPOvjhOQ+efw3icQBktagZew89xxx2X8y6OlzRvcXWr7UfTO+200zJuOYGP2w2YfNxucrFVnuh/C6Vov0s/QLr6fdYxiuaFKxhCoZve0x6S+qNo3jRMeO3K/iRa1jAfeq84hHmP+0bGfa+Iww24fVA3CdAKL3gwSsQT9hvEccUVV8R+d/Sbq21sRWjv4EWe6fP5vmpZnFCTcdos/85pEjNuvX4WD751ind41b41Cbu0Pj+Ka9q3w02C+PS1vStfOIEmtX+Kjledib+PR3k4aXxJ3rTOwvJq+tF4kspPPNpXuAl9Htsk7at1bE4AvsthPrjXfpJ60zpUP4wrouSUVRkdi6q/UaNGeW9pOMSlrWNojUf7yLRxQzQ/nflc7DLW5cSMBTa/EJpBtICuc/bPaHOYXWB2hdlqnZlkLYOrPG/uxaysG5B6/06g8+sQVDvlGqp35weJHkkeP7vutqu4TsrPCHKF0GaQvqaNG6rqn//859zmEOuw8EtcmH9BzFyQhhJaMF3Hg1maqzh9lXqN4sFMHbMdpIemBq0C6cYR2kRwglCxMwN0zdXNGhDWATEb4TpiccKM94OpEzMwWuYQ73zKyGyLaxxeI0fckOu8vcbWCRUSt06NNUNK1C025cyosTYSQkPBWsNoXfAOfF1H7Nd28hwl8sKMEFeIGV9mXcgbZWX2TGeFmRE+6aSTxDVm79cJ1VmNqXdY+gPe8B1xug+Wn23i2XWmWW+FppsNuPQmX+zS6iQO1zCdpHpWP/AWpjCKD1iltTkNp9df/epX/hbtMHyHaeJGG20kF198sXd3g0ev2echn3UIPpD7ibYjZtmYmYXQ5sJDQ4YO8c/8hDxJmhDthxlANIX0DarV9y/dT7i2A+1ASLQNN3HhnXRmOHyfds86I7CA0C7RtsmfE4q9GxovKFyD5h3cTxrfqh+uaFdoExD9DLOsqm0hHWZMl4XAUDVe9LXMYMYR7ZU+mTqZMH5CYh7gUzQB4T99vq61GjlyZKvo82mDrQIFDtE+Nekbo0HCsmCdANGfsRkTvAQdc8wx/hr3A48RR3T9S1qddlRfFC0r34+07100/w8++KB3wgoHjSF8i9lVlHTpAxqotiitbjUsvAPR3uAzJWbRH374Yf+IZQ2aDNp8VMvA2lM08CFfoQkohOjfIdoM67Mh6jGkaHvg+5HWH4VhuV9e/Uk0H/oc7V+j45S2+BKtDMtAIOoG0vEF9aXYXHnVlf5d+MNeAuDLmIG+lfpiXffK0t4Zt0D043xfwRKir1Dt8kMPPZTdG4N2pNpA/EV5ib41H+yifT5xhZTWzxx55JHeK9932qWa5h977LF5f3PCtPQ+aXyp77kyHmQJGUT6jFejlFZ+/V7yXaVfWBZyQmnW9Bce5LuJ1QD39H26LIUxUWjNQJqMIxiL0mfBq/STammUDw700Sx9gRgPsM5R13Rj7dTWuMEH7KqfzpQ4XWfoJXRmDSCdPXRM6Z91dtt1+BkHuveLm1I4Y+Uqw793uPgZYmYduHebNnjvOluMpsIJUP6dW1iqUWWYRWZmhDDhvzNh8H40fmZ1oOgsicbpBl05/olX43NmVRlnxpR9ZiYppGicaXg4QcfH4xjOR+Eatn+OagqZ0SV9Zh+i9Ne//rXV7IYTALy3OLzTyqhaGdc5ZZNxH+5sWckDdcBMYJSYPec9GCtR57jpDJDOVjOzEmoKtX40nF5dR+LDuw+YdwIn4oNnqEPlD9z0X/nBNUbv5hq3RpejKVS+c4NA/15nrZ1gk9UUFppudMY6X+zS6iQO12yBlt7E1bNqClVjqzNdaHm17GCmbYL7ECuiDjVtbsCdTTasO7Rjziwliz+etC6ooyRNYVw7+s1vfuPDolVQiuNJtAmabzd548OgHY8Seda86Dt9Jn00X/rM+3w1hcrXhNV8cK/t+LZbb/Pxxs3Qp/GtzhrTh0HUB/HCH6oV0r5TZ17dgMX7jftxHykfPk5T6MxocmaQqes4TSHpaR+Xlge077S58B/eYKaVMrhJuFZZVD6Ma4M6C608qX0/fXFanxrXFlRTGJaFzGg8boLD55H6jyPNC/0yfTDl0X80hWl1SnzL0hdpHuO+p2nfu6imUGfXNd/0neQ7Sm7g5MtGPxhSHC+l1a3O/lNvTojI4kX6qinUODVP9LduUBgmm/nss89yeAos4cOQov2uaklof86MPZu2M0VP7I/i2kNcfxSmy73mfXn1J2FZo/lJG6fgN8qXqimkziBt79QzfYCWNbxqf+QDLP1RvmBsGNLK0t61jdO+IDe568tOW9RxAhjoeIRxDaS4RHkpHBOqH65gl9bn+0iDn7b6Gb4FxOsEn+x3ifaTFi7MG3Uc1fCljS+1X9S+SXGj7YfxtMU75FFx0W9NUOxWt9qXxWkK3WSt96/fMupOx1eahl5pHyGRj/B7zr3KHmk4qKYQuQELR43fTUpn65c21da4IcxLZ98vF02hA8YTMy1Rwh5dCZttCC0SM0po8bDpdR1Wdp2fY2r13uoaziyi/cO2GQndVVDWrwM4e89NdIZAX+q6QtbukEedTYyuu4grk8bR1jUMq3b6uplM0vEBmi9mH8K8M6vCzASzG2jEXKcbm3yIt8aVVsZwQwrqAS0k2LpOzG+i4wSO2HSijoobaVEH7uPtvWge1H/SOg19r9cQO2Z8mJUiT8xGoi2GonVdX9eiVdZ4uGoetI7JI6R59g9Lf9qTLvnIFzvNS1qdhPlJug/rOeqHdbNKaW1O/XDVfHEftsEQD/Ks9eo6UbxmCTt81t4mURhP6Md9GMJHfx/yJG1eNT2qsWRGNEqqWcbdDdqir/0aNRyj+Q490uaoS9ZTKil+PLuPhe+zWHvlTO+8lylTp/gr63GilC/fEi7Ep7SseWm44qnXaPyFPIc8kRSOPGg+0vLAWlU0P+E/a0zCmfVo/6b8ldYG4SH6vLQZZM1fWIa4thCWBb+qbVWrECechlG0umd9Z5yWKt867ei+KJ/vnWqA6bPRhrK+1A3efN+p2u6woNpmmNVui9LqNgybtIEEa2vAU+uBHXvffvvtMKgMGjQoh6fgr7g1wBoo2v/rN5b38FIaJbWHuP4oLh7WvEJd2Z/E5UPd4tqFvguvSXxZVFyU9caaOiV4iXEa/6xhjJKOyaJ4ryztXfttbQNOGPR1yhpJ+E9JLdkYb0Yp5KVCsEurs7b6Gf0GXnDBBX7sytpo2k9b4aJ555l2lO/4Ev/0t3wroXA8RzxtlV81s/RLaeX3kef5E7Z7/V6jTVW+RevLHiUhgRUWGFgWoCXnu4TFWyE4sJdHSMrzuGk+uI8bN+DeVdQyGuyqFIN09KOEkzIL6mXMUzBJUxMpzDwxNWRLWTamoGPBpAzi48fCeDVt8Y4xPzo4hUHDrWmpAEgH/GxWQvrRgRUbF0Bs0KDmTnTwCB4hRT884bu27kM8KBPEhisci6EmTNE4dAMP3Mn3brvt5v/D/PNBYtMBiMaJeVAc3vmW0Ufkfm6/7XZvFsigWhtayOjqL+6q+aZxcSSAmheyuUN7KMRO65p4UPMzGQBhxkb9a9lPPe1Ujy2LgUNS0ynMRakHNW3SjX1Cv/mmG4bBxCxf7AqtkzAd7rWsYbuK+gl5Nq3NheH4sLlZX++EqTd8R53SiWscCAMsqoYUUx0UuRm6rFDgPUR+wjzxSsvBrn+0B90UJRLMP2Kio8QW6nE73YZtl7MzQ2IROhusQISHVPBkEKsfMtoSHws1C8Gf+uceUykEQgYIOhDAZAWK4/M0vg0nfHwEwY/2FfSBYKOmn4GXgm9Dvs4ncHvyoKaWfGzBkQ1mMOUl/8ovcW0Qc0GITQjY0EEHaHH5DMuhPJTWFjQOeEB5FTc2QmqLMINj45+Q0uq0K/qiuO+d7rRLv4awxaQh30SnGchmXb+HWQd3g/kVFBXOvGPkJ61uQ698N3QZgbpTZ2wkRd/NplRKcXnSd0nXMIzmKfSrfRXm5XFtUv2GfISb8lI+/dHy6k8073HXaP8a9aPl02+k9lvqL+OVHs1PDHYVR/BgCQJ8FS6t0XD0+xDCCd82xnEMxleW9q48ot8MBJVQ8MNUWImxoZo/qhvXkJcKwS6MI3rfVj8DfyNYqXCm38i2woXpYKIKsWyKTXWU4saX+o4NxFDqQPSnjJ3DeFAqpPGO4owfJmAYczDOaIt/Nf22rmywByHQ861GYcQmSlFiDIkJr44leU/f0tY4OxpP0nNb44akcJ3h3qlCoQ6e9KqCg1511oj3zCwy6wLxkYfRGFQ6EzHvhiDDAEFtkpHSdcCpjO49uh9NL5xZ0Jle4uGwamyIIae29VdnluavxIWGQzV0ODKgY6YfQRUif6zDQmsZCkH408Gf9xj50XLjjD991muIB0claAfK9tmq7aJMYfkYIDmTNN/g6IRZR8daKhqe4sOMKx0UjRMhjIYYh3daGTVNvVKG6Z9N942JDwEDO9JQ7QzvlbR8+syVgQmCLh0Vg1k6DLfgVpypn98dVf1GZ1fUXfOhdawzLbhTt8THOisGPs5cwQejrulYdHAAFqQNP2geqU/4TjWr8Bt5ZLt07MLbmy7xUz4I/PPFLq1ONM8+0oSfuHrWcHHYpbW5aBLwFe0AHOE7sOQe7Sy8QFvimQ8+M5IQA3kId23v4eCbd3HtCMGT9a+Q1pnWhV79S/dDu3EmGf4xOkhXP1z1HfwLOVMPf3WmQT7vtDnWHEBad0xQIbjoIIZBt96DK2VxZo2eZ1jDCo+zgyLlZXacd5BqM/3D0p80vtWBhNad8jv8Sln5YEFgo/2G+l0afc5FMVMe4KXWA+/CsGFfRXoaNvTTnjwgZCCMUK/gQ3ul32WWNq0Nfvf472bLAv9pvimL5kmvYZ8a1xbiykLk4KuDPfr96A6NmgGNv6y02eqFdWnKp8SdVqfL2hdpGfWqeSHdtO8dA1v9nsDPrG9lIE+7pc1SXuV3LSdXtAv0hfC1rmHFXTEMeSmtbjWfmm/yQv8KwWsMtNhZ+LbbbssKjAiummfvMc8f0tKy0O/q91rzTNtnoAn/qUWIRq18hV/NK+/IY1x/pOH0urz7k2hZNV9x/au+02v0G6nWECpkV1VXea9a5wiB9Pn0P/RxTLSqdlTj5Mp4LsSF9VRgv7K0d21XTNbrRJ2u2aNtgJt+18KzMNN4KQk75Tm9hn1+iCn3bfUz1JMKgmj8mcBqK1xogQHP0B9SRsaZfMvSxpe0f8qMEMU/90yOMu4L42GsmlR+8qfWF3yrGQe7JQCex5KEQsVK2zdxKI9qe1AccUeOoL+DB/lWozxxpqIEyyF2xUZYpN4ZR4IDEwCUJw2HaNrKB7hrXrninjRuyMlIVzw4cFcocuBnXAXl5Ml9PDPY4LLDkhK7O2FzzS6ErCN0oGIHmnEMqF5aXQkfxsG9G2xl/fFM+mmEHzdwSfPSoe/chyqv+CgH9urYgYfkZoL8+i91C8uPWxzehZSRdRmuEWXyzafmQ6/k2w1EcupB3y3L1Q3W/fpOjYN1UfCREvyDPT35T6JoHEn+QvdomGi6bsCTXRtTCHaF1EmYH72Pq2d9F3eNa3Nx/nCj/sAybEu4u0GBXx/KfUjwCvgXSsorYJpG4VoI1vMkEf7cB9L3G9puKDfrWPU5DEvdhjxEmd2HM/SSvSev7uOZszZL11izu2UStcU/SeFwh0fC/KX57ax37c0DvAJeUTyjeGi+aUfR74S+a+uab1twwr7nDfexbivK1PfRMkT7hM7qi6gL/pW4D9to+I488f0A1zT63e9+5zFh/XG+lFS3bYWnfuGJjuDpsN8N06WtM35wwkzmJrfuhzGEG/CFXhLv8+mPlnd/kpj5PF7kw5fRaOgTwTTajqP+qFv8Rus22lY03IrU3p0Q4fkkbodezW97rvlilxR3FLtoP9MR4RizhN/utPEl7YMy8R+laDy8j5Zf1/2zBlD5ib477Lei8bb3mTjp/8KyxcVFHuPGq2k4xMWT5BY3bkjy21nuRUTcFcJnR6eBacmuu+6aEy2z1Wh2mNUwMgQMge6JABoPZmxZtxmu84hDA62H64izJixxfjrKjZll1tkwq6smNB0Vt8XTsQiws+WIdUf4GVy0ZzrL3LGprHyxucGZOOHJa7q/CjyMGWPUugWNStqZaCtKrVl/0nE1UUh7d0KvN23GmivJkqnjcta9Y2KXdsb1WHkYdQ0CK61Q6GaaxO2ylzUnZS0NZiJsUW1kCBgC3RcBt9ulP24GczcOIjcyBApFAJNfDrXfaMONUjcvKTRe879iIfDxxx/7fQqmTZvm1w1jAsk4Qs0kV6zcWm46CwFr752FrMW7siGw0gqFKxvQll9DwBAwBAwBQ8AQMAQMAUPAEDAEVkQEzM5yRawVy5MhYAgYAoaAIWAIGAKGgCFgCBgCXYSACYVdBLQlYwgYAoaAIWAIGAKGgCFgCBgChsCKiMAKKRSymN3tMpRzKPSKCN7Kmie29gXfQokzbdyujIUG63D/bpctn3+3c5mPW8vT2XsmkQ7nNUW3Lu/wAlqEHYIA9cTa468ywfO0ZXhzWSjappYlruUdtpD+gP6Mfi2OCoknLry5GQKGgCFgCBgCKxMCnSoUcigt5+hdc801BWHCDn39+/eXI444QhAQOaySjWRUCCgosqWeGfQ8++yzPr72hI+Gcdvl+vPKwrNoon6W13NbmLGYHnzzOYRYy8B5MpwfNnToUHXKXttKL+uxg244W4b864H3nBPHM/XbWcTmA5xJs9VWW0m/fv28cLgsaT333HNyzjnntPrnjBx21uUd7UDp17/+tXdjl7Q0AoMf/vCH2X/O0gkPXE0LyzuEDM4uc0c5tOV1hX6PMEg96UHnbWU2rtynn366D//666+3FTzv93Hp5B3YeYz2Y5ydBO+Hh98WEp/6jbYpdS/0ioDFjq5dSdG+uJD+gPOh6NfcVuOtslxIPK0Cm4MhYAgYAoaAIbCSIVDamfll614GZ+FB8PmkxxbxSmy7zIGoy0psa8uhm2wvnnQQcSFpUC7iW9YZ+kLSzNdvvpgxQM2X0vzmm16+abXlT/OiV/WPcNoZxEHNt9xyi4+aSQDSiROOC0mbA9KvvPLKVkE4VNadv+nfcSjqUUcd5f1w+PvkyZP9wb/rjFinVTh1QNjUg6DVjSs79X73uy2HfofvwnvSu/322+Wuu+4SttxeWSnKG22VI67c48aN8/0X/N1RFJdOIXF3dD+maSteelX3Qq7s4McB4/wjqHUVJfXFhfQHaeUuJJ6uKrOlYwgYAoaAIWAIdDQCnSoU7rHHHnLVVVfJLrvs4k107r//fj+rvdZaa8kTTzzhZ/KPPvpoKSsr8yZ59913nx/4MhhT4nyoyy+/3J89qGdFISQSHqFzyJAhcuihh0p1dbW4w0Tlo48+EnfQqbhDqb2mkbOU/vvf/3oBjjgZ8G699day4447+vPJiAeTwN69e8uBBx7o42OA8Pe//91rTQ4//HC59957ZaeddvLnpWi+KANlW3fddb0TWswHHnhAGBiRF7Sbu+++u3rPXm+/7XaprauVXXbeRR7976N+lprBPxgkpYnmBg0QWoI999zTx41G6aGHHvLaSs5jg9hCHQ3Pfvvt1wozBA3+IXeoqb/qD1pAcHCHd8q2227rBQ/eIZxTJwhFaQPjaB3973//8/UIxmCLMOMOfBU0lCHhTt2MGDHCY0UaKnwdf/zx3lSV4wUYYDIY5ny3fLYKJ99x9YoGg7iof4Q6yjZ48GBfXrYkJy34aa+99spmE8xVeCMPu+22m/e/6qqr5uRv+PDhng/hN+qAulhj9TVkq6238umceOKJvo6zES+9IS8XXXRR1hm+0XrKOgY3+Z6LtMMOOwhp/vnPf5bXXntNzj33XPnGN77hz12Dl9B+YV6JpgT+GzZsmIwdO1bee+89n9pTTz3l2xxhZs2aJZwXBJ+ALfVIm4vLS5pf+NgdFO35F35/5513vNCbxH9BsX1bTGof8BjCMHUF70f5TOMptNynnHKKP+uQtq7nlh177LEeF8pBeagv6jCfMiThm8Svmm+9xvVjJSUl/jWCC+0OzeHqq6/ut9XnHXHjTn3Tx1HX+Rzbk1aPJIg2+6WXXvLxr7feer7vdIe8+7wgpIEX58jSZkKin0zqp++55x5vCnvQQQfJoEGDZOrUqfLoo4/K6oNWl7332TsxXLQvDtPjnm/C008/LfSZlZWVPl/bbbddjrdrr73WT/ZsteVWiUdQ5IMlPIiFTFVVVXZC5+GHHpbpn02XQw45ROg3kuojiT/z+R7lFMYeDAFDwBAwBAyB9iDgPjidRmeffTaqqMxPf/rTjBvo+nuew//zzjsv4z62GTeQy3HHj/uIZtyaj6y7G1Bk3EAk4wayWTf8XXHFFZmHHnwoxw33LbbYwpfNDQBy3jmzVO/uTAJz3InXDdwy7sOedXfCpb93Zng5ODkB0Lu7wbd3d0JPNoyWzwmnOWF40Hfh1Q3eE9N0B3G3CuMOD/b51DicJjbjzJ+y/twgKHsPZm6wln3WMFzfeuutjBtQt8Lzxz/+sc+3M59rFQ6MohStIye4xoZzpmU5Qd1A3vsbOHBgxg1qM4888oh/pt6IM8oTYA2vnHHGGd7f+eef7+NzpnP+2Q22/HNSvToTTO+PuiIvYEB5wOjCCy/0z5Q5JPghxIx7J7jG5o/8UuduIJuNW8M6YTSMNuMmOrwfJ1Bk7r77bv/vBq7ez6WXXurfuQF8NowT2rwbcadRNKwTVnw48kEbWbBgQfZZ88bVab0zP/nJT3LewfuQM2XNccf/97///dhspPmFrwhLfes1jf/CBJLapNOAtsob5dT6JR2oPeWGDwnvBOJsnpXHlOecRjW1DYVlSMI3iV/DsNzH9WP0h+Qx+v+zn/3MB3eTbjnvwN5NxkSjbtWm0urRaaJz4iTthx9+uJWbE7RapZPWT9PfE5e2a3iM55NPPjm1f4/2xVo3WldajyFGhIFCN73X9KPx5IMl7V+/T7R5N/GSTYM+OimONP5M4v1W4JqDIWAIGAKGgCGwDAg0j5iWIYK0oElCIUIQA3w+wm42OeM0GdkPJwKP0xL55zih0Jnv+XcMwBGYGHggBPFRZcDxwgsv5Awg+Ci7WfJs/Azi+FhPnDgx68ZAWgcOUQGNPJLX6GA8HIg0NDRk42Kwj7DjZvVjodGBBwP+I4880odjEBF++MM0VRg47rjjMk5T5v077aSPW/PsNJmZv/3tb/7dPvvs00qQdppE/w5hCAFRBy0IhTogJW5nouj9kT6CkvpjMOu0Zf4dblFKEgoReMLBpQo9YXinSfDxulnyDGUkbdJymgZ/T1nBXvOCvzShMK1eJ02alC0D5VOBn8Hjzjvv7N/pQFLzSN3+4Ac/8O9GjRrl65XBnQrrxMGkhAo6ThOdFQopC/kGf9IOSYVC/Oi/1mtUsCOc4pTEVxp3XFjNGzwCIeRQF2BJmqTvtKa+TVBGnpnIoS1BTjPvwyCAXHLJJf49A+Y4SvOrQiHxgxu8l8Z/YVVYbhgAAEAASURBVPxttQ/w/N73vufz5jT0rYRC4iq03Nq+nAY5o30ZkwbuwGufDnVbW1ubdxngzSi+afwalp/7uH4sFAoRZmj/4As/K7/zzIQL7ZF7p5mORt2qTaXVo7YV+gynMfRx0/8ycUb89FnwqbPkaJVOWj+tfSp9O5M/2j5feeWV1P5dw+kEXVSYI7yzHPATivS75PHMM8/0eeOef/LuzKv9PelCYTyFYKnxgPPNN9/s4+Rb1lYcSfyZxPs+k/ZjCBgChoAhYAh0EAJdLhS69SY+66q9YvZbZ48ZDEA6+x8nFOqgKqq5c2u0MsStH3m96sBEhQoG9BCDFvwwgIF09nvvvffOEdA0vPcU/EQHIjrg0nRPOukkr/0Kgvhbfe9MNXMGCWj79J2mGQ4GmN0PB4VE5sxXfRhmn3UwiNAbFdI0bwiPkA62EAqj2gfNA+npvdvdMDN+/Hj/DI5RiqanmsI777zTe6VeiStOoFEhhkGaCi/UUahV0bojDvgmTShMq1cyo/zzhz/8IVu+U089NVs2hMUoqYCKcKek+TvmmGO8k2qK3eY3WaGQcsfFRwAVChH2fvGLX/j/v/71rz4uxQT+V4JPKT8CShpp2FDLqLgisIKtDuq1frnecccdPlqdQABnJfKlPKNhVIBVP3pN86tCIRMvSkn8N3v2bPXir2Fb0PYBtpqf8AruUU1he8odCoWqMaYeLrvsMp8uGiwo3zLgN4pvW/xKmJC0LWg/pkIhfARpXwqfa9xgo+G4j2rDCRdtU2n16DYyysEdfiI/Ormn/TjxRimtn6Y+Q14lr/q9SAsX7YtDYQ7hEn4Ly0+8yoPc8+9MvjPOdDpbLvIdxlMIlkymECf8QxvmnjymxZHGn3G8H8XVng0BQ8AQMAQMgWVFoFPXFLqPYSKxpkiptKw5G6wFhPSq78MrazUg1ryE9POf/9zvsnjYYYcJa1JY+wM5gPxVf3RtnK5NY10Vftwg0nvRdYvqn/WB+ZDTMPnNOVi3xnoap5URN2iUzTffPDF4WE5dG4RnTTPEiHxqHt0Ax8fpNI1y1llnyYMPPug3xMCdjUrc4ConTV375Wbp/boZp/3KvmeNDURc4AaxG1+47ohwYV69pwJ+wnJEgzmhSqi7P/7xj/4VeWDdjebLDazECWD+HfGMHj06u8totG7x1Fa9snkK68GcIObj5Ed3xyXttLxmA7gb5RPWT0HUD6Tpc09cbcW34YYb5qwpJBxrwiCn4fDr5FgLxfpLiB1QCyHWabG5EkRabFjD2iU3cBen/fKb0rA7aRTL+rpmHmKtGnwMOe2h9+cEWv8c/cnXb48ePbJBtZ6j/AcPJpG2j9LSlu7LCWrZ9WsjR47MCUrZCi13TgTuYdNNNxV4kXWEusZUN+5pTxkUX+WXtvqhaH60H4u6FxUXZZ00Xzg4Ic+vhaQvYFfNJAKrtuoRrJ0g7Ne+3nbbbZ6fWAvshEMfrRNikqL3bR1+i+unaSvwAfjSr0Haj+fbv0cTdgKasF6QvtFNJMrjjz/u135H/fHsJiK8s/avoZ9CsHQaS7/WHF7h3wm6fq2rE+CzUUbrI1/+VN7PRmQ3hoAhYAgYAoZAByFQ3EHxLFM0bFQAsYEMR084rVFifAxGoAsuuMBvFrPNNtt4YUwFJgYkTuuRDc/HF9LBF0IaGxOsv/763p1BPRud6PEGbChTKLnZaGFXSjZfCAUuTTMuPgY/TpvjXzFAV8Et9IsbAwyIzU/Uvw7qEJ7cTHT2LDbijEtT8XVrdPwGPCokEO/222/PRdyaIHFr2+Smm27ym1UQj9MO+Xf42WSTTfx9e37AJ4l0oxd9j5AIabkZVLFxA3XKJkFMCrCZC4Tw7TQIokKGM/PMbvyTVK+6oybvwf20007zcfEDlvmS1oHTAAj46uYwbKpUCLFBCtjyj9DGpIJudMPutgjnbGIDUR8IJpR7zTXXzDmyIpommyPRlticB2LA7jQf2YkF3OBXPa7Cmbl5AVQHnaeedqoP70x38eqJQTObhEDwkDNJ9Pf6E04ctOVXwyTxn75Pu4bt47rrrhMEYCZjwC1sByeccELB5X7yySdbJa28SdnZYdNp4L2fQsoQxVd3L07i12gmtFzajznz1RwvmaaWSTDqW8lpxn37ZuOh4uLW3X7YpthkSCmuHpkcoD06CwH15vHWsn3yySe+j3Xa8+x7vWmrn1YhUPsoZ17sg7YVTuPnGvYHbCClBK/TX0C0OzYFU2LjJDZVghS3MB5tg7xvC0v8sFGWEpuVIfBqvLhH49Dy8S6uXeIeEhN/ThvsNzqKTuiE/uzeEDAEDAFDwBDIGwH3Qek0UjMjzOPUzElNi1gn5jLpTdnIAOY8PPOv5liYwIVmlazvcoOUDCae6pcra6XUlJJn1pbo+jvigljfoWHcTHDGaV8ymFOquRJurG9ijVBolsYamDhi/QfxYTqFH13zpWmwJiuO9L1eSR+TwKQ03UAmZ8MVJ4xk2DxEyQ3Ss+Vi0w4oihmmb1pOTJooK+ljLuUGIxk1fdQ8OUHJx+MExGzcrP3kPfFEKZqemrKqCaLWZ3S9nsaj626IGxyU1NxQ8+UGVf6V0/Rly4PZI6Zu6gdskupV46XO8A/P6AZIYEI54sgJpd5/aM6JPzUhVVwwQYZYv4QbZrtJ9Jvf/CabZ807VzbsgFgDpiajuFNvlBvSNY6anndc+qNmqRonfMlaO+VjzPC0/nmnZoP4xww4NHHDDbM32qHG5yYesutvdTOTMP00v/gnHvoFpTT+Uz9ck9qH28E0p30QPxsBQbpeERPE9pRbza51LSwmfood5sdK+ZYB/3H4tsWvmg7XaD+m7V/NLJX36AMh2qC2fbDhnjXYUYq2qbR6dMJTlh+Ik/4D/sJUU03Hcde+N0yrrX4av9pfkAeltHBhX4z/sD9wOydn+2bqzu3Cm61DsIt+S8BR+9EwHvqVfLEkD+EGT5j9KyXFkcafmO+DJ//ajvkO8kyZ2KTLyBAwBAwBQ8AQWFYEiojAfVxWCGLWnJnwtkzuyCyz1G6g6M2C1L/OuuusN8/M9qoWjmfMrjjUWoniY4qK1k396btCr+TJCRY+Ls1TNA5Ng23SMQVUU8Gov+izGxh4DZmaLUbf5/OMNsINImK9gg355yBs1UbgEbzQviqmsYGX0RHTMDS1bq2T/OlPf8qJjfQ54oFDyMM8YOKGVlbzCi+AreLekfWak6HIA+mCXZq5YyRIQY/UO2aSHCeghObVravLanLVPd9rNM9omzBfVuyobzf49O1EzZoxb8SETs3oKHNYH2HahfjVcEn8p+/butKG4QnOIA01YRy/Ao/g1p5yt5Vu+D7fMsThWwi/kk60HwvzEb0nbviF+qWfS6Jom0qrR3gG3qQvVZN+jRetF3wT8qy+40r+IeUfnsN+2r+M+SkkXNgfUH40nuSVfFFO3mu+wZKyoOmMmmeH8ZClfLFkOYETkL01AkevhJQUR1v8GcbBPThTp4pj9L09GwKGgCFgCBgChSCwQgmFhWR8ZfWrQiFnAqp55spalo7INwMkTLNYM8d5eltttVVHRGtxGAKGgCGw3BA46qijhPWWziJAMGs3MgQMAUPAEDAEVnQEWnZqWNFz+hXJ3+9//3s/y99ZmqWVDSY0ORwSzgy9CYQrW+1Zfg0BQyAOgd12281vTqSbEcX5MTdDwBAwBAwBQ2BFQsA0hStSbVheDAFDwBAwBAwBQ8AQMAQMAUPAEOhiBFpvQ9fFGbDkDAFDwBAwBAwBQ8AQMAQMAUPAEDAElh8CJhQuP+wtZUPAEDAEDAFDwBAwBAwBQ8AQMASWOwImFC73KujcDLCjXZTC8+Si776qz+zYya6P7SEwZMfCNNKdEdP8rCjv2GW2oygOG3amjOO7jkqzK+MxrESi/QWbQ3UkLl1Zn/mm9VXn669K+8y3Ps2fIWAIGAKGQNsIdPqaQg4MdmdzZY8VYJtu3VCEowbcmWLizv/yh3QffNDBss6IdXyuObCcw7d33HHHbCncuXn+0Hl3jpX8+te/zg482aTEnWklQ4YM8X7ZYpyDrDmcmHt3NpccccQR/sDi999/PxsfNxxYzEHUceTOlxJ3BlbOqy233FL233//HLeOfiDPejxAW3Gn+X1lzCty8z9ulquvvlpuuOEGn+9BgwbJ0Ucf7XfECw9TbiudrnrPAJS8cug0eaV+tF7hFXf+VzYrbGN/1llnZZ+jNwxcOZTdncUn7swxf1A7h0YXSqQxcuRIvyFOXNiJEyfK+eefn3qYfFw4BtccVD1mzBjhAHQOmFd69tlnPb/qM9dTTz015ziV8F2+9whsHObO0R/h0Sxx4dN4S/2H2OD/zDPP9MdZ8N6dV+l5Tf0uyzWNL9JwXJY0V0asOHqCg+XpU5kIoe9jJ0yutIfokS/gwwHx2saieL399tt+B03aHvSvf/1L3Fl7/p6jUuiTv4rUVXy9vLA7/vjj5Ve/+pXvY5dXHixdQ8AQMAQMgRULgU7VFD733HP+/DnOiOKcObQpH334kUeAwYs7xFomTJjgz+qbNGmSXHjRhaJC2yuvvCLuEOEctHDTM5+4MlBkQIjged5553nBkwDE++ijj/pz6ziXD+GTc8zcAcEyderUnDjTHt58800ZN25cjhc9UiLHsQMfyOtxxx2XV4wXXnihuEOdE/3+/aa/ZwVY8KIeIDDjf0Uj8sRg7K233vLnJYI9ZxgywIWeeuopfzaX5j88jy6uLJzjxcQA/hkgt5faCtvU2L64X375ZT8pQt1Q5pAee+wxLwBrWbl2BO+1VRbNQ1u8pf7C+BBkOd/w8ssvFyZ1mIjpCKLsaXyRhuOypB+WLS2eFQkr+lXaC/0eOxzD/z/5yU+y2adM+j9+/Hjfd6ZpuaMacnfgu58gYbLl2muvzcb7VbsJ676z+Hp5YrbJJpvIX/7yl+WZBUvbEDAEDAFDYAVDoFOPpGBWGQ0LWpQoMahAG/bnP/85e9j0aaed5me5L7nkkqj32GdmuNHy8QFHkEJoID0EwIsuvCirdQwDo3388Y9/HDql3nPAcTT/aEQef/xx2W+//bJhGSztvffe/hDkTz75RDbaaCN5+umn5eCDDxYE3ueff97nEz9owCBm7jnkGEFw6NChMnr0aPnfE//z7+6//35Za621fHlIi8EeM/Nbb721oOH7+OOPZcaMGf4wcfySFz3InQjGjxvvhfB9993Xx8d12LBh/j78wYyIPJDHPr37yB577uG1tqEfvR87dqw/OgJhCyGGMqK1hSgL5SWfaHd5R9xowrbddluvLeawefLBBAGDTTBhEoADtcGFOBH0//jHP/oBLfWKVuuBBx4QtnYnvlNOPiW2XjWP4ZWDzA888MBYYQr8mCQgTnhml112CYPG3jOhQN3uvvvu2ffU+2qrreaf582b5ycjwIJyDh482Lsn1T/aQf7RrkUJAR5s850gIHxcHeCOxot8IixonnAH6/bwFmGjhGnuSy+95Hn01Vdf9ZhuuOGGsTyOMI8m+NlnnpWGxgZf99omovHyzKA8iS++973veQyTcIyLD7cVEavp06fLE0884Xly0002lW223cZnH20dE2Jodg844ICcdh4t3+abby78K9EPXHDhBb68HCavfdn1118vH330kRx66KGJlhIah16ZJOMIGfqhRx55xOclrh0jkNKnoEHn/dprry177bWXRpN4jasT+gDtW4lzm2228Tgw6YfVAP3zeuut59tKEj/Dm4TdYYcdfPtECMbaY/XVV0/Mi75I4uu4usINXqV/pC+mP087i7bQ7wgTqC+88IKvA/oc+ln6TviDCVTKD49Qp5WVlUJ99e7VW2bOmin03fT/5Ak67LDD5Gc/+5mvn5KSEi2uXQ0BQ8AQMAS6MQKdKhTywf7ss8+8oBAd9HFYOYPxUNuzxRZbCLP+aRSnLUHYYPBAXAye+CCrGWpaXPoOjSaDsYsuukidUq8MaG+//fYcoZCDijfeeGNhQHzffff58NXV1bLmmmt6bR6z9gwwGISTDh/z008/XXr27OkFLYQjBjxjXhnjwyIwffnll74sCLtgyTP3Z55xpkz7dJosWrTID/jxy7lYoVD4zLPPCINAxYv88czgOaRzzz3Xa3cYZJC/8opyb7IZ+tF7TMgQYMGZ8pAX8oTZI5ocBhfkk4ERJqoj1hnhzTcJh4kvwglh0DDgn/wjuKHNwLztvffe83joGY6kA34MLlVj+9jjj8mIiSOEme4oT2k+9YoQd+utt2YHQupO/sgDdVBeXu61JfkIhQz2brzxRj/oJo8MqsH1nHPO8VFTn2DMYA8BCb+vvfZabP0zUE4jsEGTw8QKEx8MfNOIAWFcHWDCefbZZ/u67d+/v+dP4kH7hrDaHt6Kywd8wCBdhQTqGgE0yuPwH/VyxRVXeB7CH22P56T6TOOLuLy05bYiYoVAxAQZ7YF2BM8jFMK/CEC0DyYKwKoQDc/b77zt4aBdKiEQMoGz0047ebN7dW/rCi9Tv/Td5IWlAEywRdsx/cHDDz/s+yOESPpX2jhm3EmUVCf0iZjD3n333T4ogs1ll13m+yHaL20NrTqCKDwdx889evbw/TXx0D5V0MNMvS2K4+ukukJg4/tDn8KEHXm57rrrvIAWl04h3xEmDX/3u9/5fpS6JC0m3Dj3FqGZiVDKT7r0PUysoa3HnX6Utk89UHYmKsERd75XOrEXl0dzMwQMAUPAEOg+CHSqUHjiiSd689Ef/OAHfqDDhw2tCAMfNDTRNU08I+DlS6xnQRBihpYPHLOgrB1jljSJMNVjjQ3E4AuNZUV5hR8sxIVhVln98x4z1XCAFReGeBnkImj99Kc/9VpA1m9AJ598shca0fghyGL+ySBCiQE8JpMMAJRCE1E0Z2+8+YaPh7VofOx/9KMfqdfsFa0QAmcaoUVA0GGQlbSmKBqeOrz00ku9sInWgcElJoMMFhlsUg+4M5A9/bTTffBf/vKXPn7yRPkQHkj3pJNO8gNTTYPyhIIt7jwzMAPLESNGyLvvvusnDkgPoQNTxULpwQcfbFfYTTfd1PMWQj/1gMAGL6NhhVjnimYAfqROGOjee++9sfVPm0gj+AOhEC0wa7iYYABH0osjNDdxdUB9UT9XXnmlD8uAlrWJTBagyWsPb8WlT/2gDWKArrwLb8TxOANZhH3wYiCLFpg6ob+II9pgEl/E+W/LbUXEiv6CiRPqKaQnn3zSa1KximCCDdN4hGQ08W0RmiX4h8m3cI0yghR9DkICgh6TVGkaLU0HrSwCB0IFmnDqLq4d4z8sB5Yf8HIaJdUJQiHEd4O16Ag94ED7UY0o/TNlon3G8TPCL/Sb3/zGTzyo9pT2Ql+dRnF8nVRX3/zmN4V/iD6LCREsEshXeyj8jtCn0tfrmujf/va3XttOvKHlCzjeeeed2eToMy+44AL/DGb0n9QfBE98+umn/t5+DAFDwBAwBAyBThUKETQQ0vhAMphgMI0AwqAQ4YEPeUg8455EDEJCQjhDuETbwIeaWWA+dAxEkwjzUQY3kA40mZFXU61oOARM1gwpIYgwi59GmFcxmIAoOxpQJQb1DKQY9KNBY0CsGrxQ+FT/DGCuu/46PxCiXGAQxU39htc0DNTf1GnN6yvzFQgJh+mnah8R4sECzQHpqSYAzUEomGv8KtAwsMPtb3/7m8eAOkFYpO6j+WaSgMERmoCwHlTbh4YV4aYQIn8MlNtDmMIyu45QSNo6CCQuHVirMA5fJtV/W2mHJqVo1pgoYICfJDgl1QHaCHBV7MN028tbYRxp90k8jpYJgRlzcQh+pk0kURpfJIVJc18RsUKgpl885phj/OCfjbMwD6R/Q3hjwkQJbX1bQiF1e/ElF/u4MBMM6ZRTTvGbJiFcMWnFxIW23dBfW/f0A3HtGHcma+gbqFv6LNX+J8WZVCfqf9111/W3tAVIBUL/sPSnLX5WTXTvPr19CLRmTLYUSkl1hYkqkxvwsn6r8umrk9IPvyOYpoem32EYNJ70SfRrmq6+Dyde+V4iCIcU9R++s3tDwBAwBAyB7oVApwqFCiWCBDPLDHAY2ELMioc7SeKGiaAOqPkgMlBQQlhAYxAKG4cffrgf3LOT2l133eUFC9aJsL6Cj50KLxoHVwYBSR/X0J/ek49C/Gs4vTKgZfChxEeZOCknmjXyiskRmjXMBJkNDunW2271H3u0KuAYpxUM/es9gwEGfWkUag/S/CW9U4GN8qB5+Na3vpX1inlSY0P8AAS/TA4wiHvl1eayIyBiDsZMdkhoF9F2RYnZf0xAETAKJeqkEI10GD9CIGZbaAnhSfh64oTcSYJwoJVU/2Gcbd0z8IZf0PIlUVIdoKEJ8xOGby9vhXGk3SfxOJjQTnV9E3HEDfI17kL4QsOkXVdErJg4wtQQ4Q/hAhNR1sBBo0aNyk5ikPeoCXi0rGin0CqDG5Nl4B1H1AH9MP1qeymuHdP26cuxquCedqrm30npJNVJ1L9q9mh70XLly89J7SGaVtJzUl2xpIDJJjSj9HFMHHUU8S2LCnTEzaQTZqqY69MnvvvOu/LHP/0xNtlouekDMUs2MgQMAUPAEDAEQCB+tNBB2KARUg0AAxUGOzozyzoGtBisseMDzxoJ1mhtt23zxiVspsKmJQiRXDFH4qOmAyXNIgMD1oMhXDFoVrMmTBznzJnjP6QIlyqYMXOLP/0nbbQW7GAaR7xXv1wRbNFaQZQJN4S7JGJ2GpNVBl4IaZjrsJ6MshA3JlGqbeIDr4KsDtR0cxA+3qwdZMY4/LhruaLpgx9+k4gy61EcmBxBmqekMLgTjnyDAwM9BpasdyMfa7mNcagL6la1ZoShHqBHHm5Oh/JTD6z75MgJZrCJl3WRDFRYC4OWjbqnDKxdAg/MMskjgyPWX0Gs44SS6s+/XPqjgiBYUneKXT6z+eQHQjCnTjnyBO1FdGC6NKnsJan+8aC8pXjCS1q3mP5pvp52ZpjgkFbWpDpAC0uclJe2iMm1Unt5S8PrVbHRZ70qP0V5HC06PIGwA78wyNY2pWHDaxpf4C8Nxzi+WBGxgqeZ8AIPPYYHfqVtoBnEnX/W0qbxHPVM34dA+Itf/MJPKClfkQbrSFW4oD+GJzbZeBMPdxxWvNA25z1FfuLaMbxLPw/O9BH068rXkeDZx6Q6yXpYeqNrcdl8CoKHldriZ/UX5gU86HviKImv4+oKHOhP4GUEXD22IzoxFqajPJ/Pd4Q2A5akAb9rnj/+6GMfJQIh9fzfx/4bJpFzH5abbw3lSJuMyQlsD4aAIWAIGAJfeQQ6VVPIwJ0BghKzp2yGASEIMVhgTR//CEMMeo84snkbe3ZdRJjD5BTzJj60bHGvgwLiKC8r5+LX/DFwZlMG1kuhOUSwCE3w2JyFWWY2PMCPErte8pHFHJGNQUIiTT6+oX+EHWbf0ehdfPHF3jsDMAjNG2HCQRvmfpj+sZYQwozv29/+thdiEXQpNx9r4tO1L+QT/8TFRiEIbawpYtDIzD6aRTYQYL0IWivMTikHfpQQzDDdRfMGrqQD/hBms9dcc42fwccckg0Y+IfYWRP8kojdNzUd4uEeIQv8QzM1zN/YQREK64Eycr4gZnLgDpEv+AGtwh577OHXpbE2DWKAjFABBppH3CkPOwiiEYVP0IxgChea1YWaUNawsdsomg3Kd6EzCcZ0FwJveDCJMH3jzEomMDAdo07wzw5+UElp7rok8ubdXbxJ9c97NqnhDE+InVfhM+qSgRr5U3x4z6AZzVpSWclTXB2wEyGaVuVV1QzAo2DbHt4iP0ohNtRjyPtM1MTxOOa+rJFSU1jwYs2tmhlr3HpN4wv8JOHIpEccX6yIWDGxhJkoWNAfwAPwL+0LDaKaliNsoXlLIjaigW8QJNU8F7+s36WPgf9D4YCJjQMOPCCRr9TkEt5Em0/+6Jcg4qENKZ9qO0aYor2gvaJtEQeTYfBa0hmvSXWiO/1qmpjaw7d8F/jXtkZ+kvgZzWrojzxB8CrtjIlG5UX/wv2k8XVcXVF2vk36PSM8bjfceEPi0gT85PsdOfbYY32b0T6LfPLd2XrU1l4AJ/+UUa0qqGfKGfaBPGvZsUxhggs8jQwBQ8AQMAQMARDo9MPrmUFlgIIpGR+hKDFbiQmgDlaj73lGMFMNY9z7JDe0K8TPxzeN8MN6jEI/kGj+EHDyCceMPH4ZKCiRLtpUBD3wUcKdWW8wYeCCloxBkZrOMlus6yERDokzLg8MJjEfjG7GQvzEoZhyj+YGAYvdAuM0jKTPJg7MWDMAIY4orsxUgyP5ZvCBeSjb4TNQggcIq4MSykrZKZ8K1Vp+BptohxlMhoM53CkvcYRpMyhFyLz66qtjcdB4wZE60DjBWOOiLsEhStQL+aNscRhH/Sc9x9V/kl91px4YYIOn5rmtskbrQOPCHT5RHlL3fHiLOm0vNkk8TvrUJe/hC9o4/BBHCIvUUxJfxIXBbWXDCgzQ4MBvYT9BubWvQbuUD1ZJmOAOL9IvM0GVD1/hFwoFDO+w9CeuHROGvkTbDPxDvpP6FjXRT+LfMD3uiY/vBvzMpNNFFzYfQZTGz9E4eCYsky3h8ULqL63NJ9UV9Ud/Dr/Cf2h7sXCII+qZ/kXrVrGK86tu9KNoj1l/Srtk8xwozCvYk344QaPh9cq6eiYcdCJS3e1qCBgChoAh0H0R6HShsPtCu/xLzmCS7crjBjxJuUODiDYwSgwyIAbw7ICYD6lQiAa3MwmtBGd1FXKmXzQ/rH9iEBslBqsc27GiUEeUtdCydAU2aEzRXsQRWvP2bAxkWMWhGe/WFVil9S3sppkvIRDRRyGkImQyYYX2TgXcfONBsMTqA0uOQsPmmwZCXHRSTsNydAea/HyICRTaIZOBCJrsKExYLDIKJb4L//73vxO1toXGZ/4NAUPAEDAEvhoImFD41ajHLikFa1/QLuqsfluJsu6QLe+j60DbCmfvDQFDwBBIQgBNJxvyoB1Di46pfFQDnhR2ZXbnMHqWYyAE53N26cpcVsu7IWAIGAKGQNcjYEJh12NuKRoChoAhYAgYAoaAIWAIGAKGgCGwwiDQqbuPrjCltIwYAoaAIWAIGAKGgCFgCBgChoAhYAjEImBCYSws5mgIGAKGgCFgCBgChoAhYAgYAoZA90DAhMLuUc9WSkPAEDAEDAFDwBAwBAwBQ8AQMARiETChMBYWczQEDAFDwBAwBAwBQ8AQMAQMAUOgeyBgQmH3qGcrpSFgCBgChoAhYAgYAoaAIWAIGAKxCJhQGAuLORoChoAhYAgYAoaAIWAIGAKGgCHQPRAwobB71LOV0hAwBAwBQ8AQMAQMAUPAEDAEDIFYBEwojIXFHA0BQ8AQMAQMAUPAEDAEDAFDwBDoHgiYUNg96tlKaQgYAoaAIWAIGAKGgCFgCBgChkAsAqWxrh3gOGfOHHn11Vc7ICaLIorAqFGjZJVVVok6Z59ra2tl7ty52We7MQRWVgRKS0tlwIABidlfuHChTJgwQTKZTKKf7vSisrJS+vbtK8XFNt/Xneq9u5a1qKjIF93af3flgO5bbnjf+L771D913a9fPykrK+vUQneaUPjKK6/IvvvuK48++minFqC7RX7xxRfL+eefL6NHj04s+syZM71A3qNHj0Q/9sIQWNERaGho8B3g3nvvnZjVqqoq6d27tzQ2NCb66U4vGpsa/YRQWWnnfjhWREzLK8qlsbGxW/JCaVnzp7xhScOKWDWdlqeS0hIpKSmR+rr6TktjRY64qrpKahbXrMhZ7LS8deeyd9e+rrv2czSi+iX1wkRA2iR5RzS2ThMKydwee+whG264YUfk0+JYisAZZ5yRFxYIhIZ9XlCZpxUUgQULFsi0adNSc8eAEMGwvr57Dgqj4IyfOFnee/99qa2ri776yj8XFxX7mfOMrLxa44EDVpVdd/pawXVVUVHhw9QVd696Z9Yca4LuSAwQq6ur/URIdyw/ZW9qauqW2jK+eUyaLlmypFtVfXft57SS1TJCnzvj2j17085A0uI0BAwBQ2A5I/D5nPny2cKMfFlTvpxz0vXJFxU7U0InD66sJlWlmTrJNM3qeuAsRUPAEDAEDAFDwCFgQqGxgSFgCBgCXxEEiotLZFFpP5ldXvUVKVH+xSgpKfUCYZMzoV0Zqappgcv27JUx65ZnQ8AQMAQMga8AAiYUfgUq0YpgCBgChoBHoHnfDQPjK4SAaj51Y4lMU0bKG6ZIz1l/l+p5b0hdz3WkdsjZUl++rjens02GvkKVb0UxBAwBQ6ALEbAt6roQbEvKEDAEDIHORKDJbbSiQkRnpmNxdx0CKgySIvfFJcVS2jBBiuqmubW0TitaN0tKa8e6HWfdu6W7zhoPdF39WEqGgCFgCHxVEDBN4VelJq0choAh0O0RwHw0bTE6wsKs8W9I/cJ5submu+fg9cWHL0uT2+Esjorchh6D1t8+7lXWbc6kd2Xep59IQ/1iqeq7mgxcfzspr+qZfd9QXyufvfOM1C2cK6uus4X0HTwy+46bRbOny9wp78lqG+wgZZW2c7KCw2YaCHtcqVv+G8pGSE3l+lJSt0iaKoZJpmwz9e4nBfCj4bIvYm4aa6bIrLEXSXFZpQzY6upWPuZPvF4WTnvc8cViKanoJT0Hj5Zew77Tyl+cw6Jp98rCqQ/Kkpo5UuT4srRyVekz8iSp7DfKe18w+R+yYPLD/r7XsANaxTvrrR9IY81sGbjdda7MNlSJw9jcDAFDwBDoSASsp+1INC0uQ8AQWCEQYFe2zz//XFZddVW/O6lmqqamRjjHk/N+2kNsfT/t02my9tprtyd43mHeeecdmT59uuyzzz55h8FjUcr5hLMnvS2TXnjAC1+VfVZtJRR+9NhNiWmVVFQnCoWs4Xv/4b/KnEnv5ISf9OKDssmhZ0qfNUY4AaVRxt77O1k0c6rTdJXL9LFPywb7niAD1t3ah0FY/fDxm6S0rMLla8+ceOyhGQHVAvLUULa6NFSuK5m66SJV60pF1VqilsNpkwKKZZPTLs588ydS9+Vk71Tk1mNGacaYk6R27oSsc5MT6ud+cIvUz/tY+m96adY97mb22z+VRdNfy3nVWLtI5o+7XirdObsIhMSlxH1RUZn0HPpt77Ro6l2y+POxUlLVywRCBcmuhoAhYAh0MgJmPtrJAFv0hoAh0PUIvP/e+3LNNdfIjTfemJP4k08+KXfccUeOW9LDc88+J++++27O63Hjx7WKM8dDBz1MnTpVxo8fX3BsjQ1LYs1HP3z0ennvwWu8QJgU6aaHneOEuO/n/K+x6S7ee/+1N00KJjM/ed0LhH2HbCDbHPdL+dppV8vIvY+VpsZ6+eTJW324ORPf9gLh+qOPl+1P/I30GDBEJo9p1hLhYcbHr8iiGVNk3T2O9pqwxMS64QvVEoZFb8qUyBLpI3UlA6WhqI/bdDVXqEvTEjYsHCfTnj4iKxCG8ep9zRdPZAXCkko0hDtKcXmlf71o+hhprP1Mvba61s8dkxUICdNjjW2ddnC4FJVWSHFpswZ4/oR7fbgea4yS6kFb+Pt5E+7KxjXnIycwOm3nwC2vyLrZjSFgCBgChkDnIpD7JenctCx2Q8AQMAS6DAHOcvrss89k8uTJMmzYsILT/eDDD2TgwIGy8cYbZ8Ny9uell6ZrSbKel8ONMy6MTbVu0TxBwBuy9b7y5p2/ivXTd/B6Oe5o7yY8+0/vNmTr0TnvwofFzuwTGr7DQVLZq7+/X82Zjn7x/ovy5bSPvZZw0axmP/2HbyYlThu4ytANZOrrjznBkTWQjTLp+ftl+I6HSnXfgT68/eQiEGoJecNzgzOpbGosl5JMZc5aQjSFUf9hbE1L3A6nrm6LSsqkpLKnNCyaG77294um/8df0Tyvuet9/r5fpkGmPba/C9oks9+9RAZufU2rcDjMevd33r3YCYGDd38o1k/Tklrv3n/TZl6c8uhegiYSmvvhbyTTUOcF0bJeI7yb/RgChoAhYAh0PgImFHY+xpaCIWAILAcEONQaIe7uu++WH/7wh7E5eOyxx2Ts2LGCWWllZaXst99+Xgi86aabBG0dJqho7Bhkn3322bJw4UK588475YQTTvDxNTqh5pZbbpGJEydKSUmJbLrppnLIIYf4d6+++qpMmTJF5s+f7+MqLy+XfUfvK5tt3rz+KyntuIwS14svvijz5s3zpq+kMWTIkFZei12Z48wHNznk+85ss7Dufs7kd7xmcdURW0iPfoNapaUOvddoNqWdNe5N6bXacO9cM3+WzP9skvQatJbDrsSlXeLdG92BywiFTY3Nhy4jdEx77TEpre4la26xp0Zp1wABhPNonXq3Rrd+tLHCCXgl2fWDob+4cERbXLmm9Bk+2q3vO1dmv32eEwpfDVJrvm2sneNviopbeIZ1faU9+8uSBTOlYfGMVmHUobFmvr/tseYOwrrC2jlvSFmPIdJz2LedprDPUm8tkxeZxmZhUMMvnPI/t36xWlbZ+EJ1sqshYAgYAoZAFyDQ0uN3QWKWhCFgCBgCXYkAwtNFF10krNHbZJNNWiU9Y8YM2XnnnWXQoEEyZswYuf32273/HXbYQWbPni19+vSRUVuPcmv1mgexixcv9oKeRnTDDTfInDlz5OSTTpaFixbKrbfeKmVuU5b9999fPv30U3n99ddl8803l+985zvy5ptvyoMPPZgVCpPSJnxIc+fOlQceeED23Xdfr/EkTgTWOKEwyXy0UIGQ9Ke88m+fjSGj9guz0+q+/1qbypAt9/aav1njx0pFr77y5dSPpKJHX2dGerz332tQs7A4feyTMmC9rd1mN2Olz5rrSoNbZzbllf/IZt/6oXz29tPy+YdjpKyih6y1/UHSe2mYVgl2U4eokFdcVCxlmWIpyjTzJu+hqL8oXKVVg71AGHUPn0t7DpG6edOkqaFe5n70W+k38gf+dXGxE0IdNTXkCnLecelPxm2IAy2Y/JT75R96ReaNu1/6bXis9BzihEMn9DXWLJAvXnb84TSPEOsHZ715rntslL7rfVc+fepgaayvcRMKZdJ3JOG+6f3ZjyFgCBgChkDnIGBrCjsHV4vVEDAEVgAE0BYi9CFUxdFRRx0l2267raz5/+xdB3gUVRe92fTeE0IJoXcE6UgXEPwBOyoqNhSxd1FEsaFYERS7YEGliaIoVUpo0mvonSSE9J5sdpP/nbu8zexmNwmQyG7yLt/uzLw2753ZDHPmtnr1aNiwYYT2IFzNmzcnf39/DlQDzR40gLbkxIkTNG7cOIqqG0XNmjWjm2++mbZuLQ2w0ahRIxo5ciTFxMSwBhFBbqTYO7esl1toJ6EBatGiBRNBEF2Q1uoUmH1mnz1BwdGtyV/4/1UkHr4B3KQwO53yUk3+Zu6iTJJRRBoNbXyFIICLaduPr1FRXg417n0zHV03n+pd0Zdykk7Q0fOmqtnnTtLOuVOoMDejotPW+HotwcO+/GDhoIIuwpsQJsP4faBOK1qtoba8MvtBzZ8UY5oeD7KPLyWYd+IDosgiciXal9I6nZuH0A56cFOYnabv/473g1s8ILYuwq/xtBgzXuy6CO3lbZR3bg95R7QV7b4gY2EetwUxTYv7ShybtJdcqL4UAgoBhYBCoMoRUJrCKofUsQdE8IwTJ09Q9+7d+SH2YmeLh+F58+bRvffeyw/OtsaBqdujjz5KH330kd02tvppy/7++2/W3hQWFtKcOXP44Udbr/YrjwAeGt9//326+uqr6corryy3I4gOrm3Xrl3LbecMlYMGDWLTS/z2rQW/4d27d7PpJ0xEEbUUn8pISkoK94M2UQrMVe0FsrF+SK/suaERBEmdOnUqeXp6Mjm88cYbWSMpzyu3bm7uVfI3cmrLYh4yumv5WkI0QiqLo7HzqU7rntSk323kKkhAZsIR2rNwGu3+9UPqMvoNnlPra8dS2qm9nA4juGFryk9PotRju6nbvZM5MqlfRDRdedtLlJ+ZTFu+m0jJBzdTfaGBrM0iyR628iOJIaiXSFJBoG4ok78vudWWXSiGrp4hFNL+MUrbO4NKzpv6Mg0FE8W5RAoL+8KNKKjpDRTQ9GFuBm0jyCW0gPrM3SK4zFCRAsOPsk/8yPVBTe+j5N1TxCl05B99A+Wfe4PJZP2BiykhdiT7PWYe/liYlL5m/7SqRiGgEFAIKAQuCQFFCi8JPufqjIeEj6Z+xA+98IF65ZVXzAtAlEaY2IHAVUbgg3Xs2DEyCB8he4KHa5jWldfGXl+Uw1Tvk08+ob59+1L//v3NDz3l9fmv6oYPH05vvvGm2RTwvzrvpZwH1x/XrIsICV+RIEALSH1NEfgK/vHHHxYkF38DIIRPP/20OUWFdRAZYGZPQAbhU6h9+IbJKXwLK5LKnFs7BsxPEVEyLi6O/vzzT/r6669ZQ6ltg32Dneij1u3KO4amDuafAVFNOJ1EeW1Rl3zQpBlt3PsWJoQoQxqKyNbdRF7CWMpNSyC/0HqcLgOmphBjUSHtWv4eNe55PbmJCJX5aUlUp40pD6J3YLjQMHowOeTG6osRkGRPbsUvTwSbMZKbS2n+Qu1v8VJh840aRviUGHNEtNFkcvNtRKdXiGMRBMbNw6QZtnUO+ImC/OUn/2smhTA/BSmE6DP3kEdge/IO780flKUfeIfNSYOaDKP81M0oEuakprQxngGNBSncRob8s1yuvhQCCgGFgEKgehBQ5qPVg6tDjrpv3z6Cxu2uu+6i7du380MmJopgGiABGRkZHIL/8OHDFvOHT9OhQ4e4DBpCRHNs1KgRPfLII2YNIB6O4euEkP944LUl0KxgDtYC8od+0AqiDQRl69ev5/0e3XtY5JpDYWJCIvtsYV6rV68uQzzhr4XxUAcCC0lKSiLt2vCQjZQDOBcEOOCBGwE9sB6I9dpBqtAHfQ8fOcz7aIMyLYnCOrTn4sHEl621ok6uB/sgKtqxUIa5YS2bN282rwfl9sZDHQKcQDsGbHNzczlYyuOPP04dO5pCwKMN5rhy5UratXMXDmusgAgjGunOnTvNa8TfArSDMmfhgQMHOIehbFC3bl3+rctj6y18/3x8fGjhwoXmqvnz51NUVJT52N5ORefW9oM568GDB3muiIQKU1Zc2+oS6UsY3XWozVPkZZwTRC+RI4dyg/P+lvmZ5yza52eY/paFjsuiHAfH1/8qgol4UWSbq7jO3cuHCrJM5oFIco90Fm6efmX61cYCSQKt116iEy/k3EUKEpfSF3OybVWQw6yjX/IpXVz9mBCm7Z3EhBCFAU1Gc11u4p+UtPFe4Rt4v3g5YpqHm1841+mzzxLSX0AyD77HW3x5R1r+roz5p4T/4T+c8iKg2RPk7lOP2xYX5fLWkG/6Henc/PlYfSkEFAIKAYVA9SCgNIXVg6tDjrpq1SoOVAFzuu+++44fkGFGuGjRItq0aRMTHWgPQ0JCWBMhFwEi8sUXX9CoUaNo5syZNHjwYPa/euGFFziwBh6qx44dy6QLfUGIxr8wnlq1biWHoOzsbHr44YdZU9OmTRtzOQgVTBVRj4ds5JZ7++23Wdvy6aefcjtoNyELFiwwawu/nfktzxlaGRA4aBTRD35dIDgvT3yZx4C2EhodzB9kCyZ4eHAHQQCRe/HFFxkLkNVJkyZxWxAymAG+9957TMK0a4fGEqQRgqAiIBWY//fff08tW7akCRMmcB00rtCQTpkiTKLOi7214kEf65HkFMQF8+rVqxf3BLF7Z8o7TF7gkwZfN1yH8sYDicD1wfzgJ7du3TrWDGNckHn5G0BkTlwzaHSjo6Pps88+k9N16q3Otez7rptuuolxw3ohuF4gdfjNS5zkQzXqoaFG1E9Zj9+HtcAvEMFm8PvB9QbWIN4QjGlPKjq3th/GnT17Nv+eMSYIJcxHbYkt81F9fg7Fb19ubq7Py2JN3PH1JjLrF9HAnEQeZC/12C7OIxjSsK25j3Znxxyh1RH+Xp1Hv84pJCJbdqO043tEHsRPqUGnwRxJNPXoTqFt3E++oXXJxypyKUxLE3av4XyIiEwKCWnUlpL2bxblq4Qv40lTWUxr3tb2L6mt1v42gYnORU/FLrninljqp6rFyh4xRDCX/GTTyzn4+UFKjAY6vcyUdsQ7vC2FdXyfMo7M54+L0NqKBtwGbd1EACHviP7YpYKUzWY/w2J9liD6IRR+xevC5PNBoS0spoT1D3OgGPgFQly9fLkNH5z/StryNJukhrQ2mZr61h0ufAhnCu1kDiWsvVlEOjW9APGtf522m9pXCCgEFAIKgSpGQJHCKgbUkYfbuHEjR0UEiatfvz6tWbOGfcsefFD8By7M5EBG7JECPIgiMuMzzzzDgTmguZICkzloGt944w0eD1oMPMhCmwYBaZNk88knn5TdeIvw/nq9nkmVr68vPf/880wMQQ5B4EBgvvzyS7NGUtu5cePG9OGHH7LmDMRsxYoVTApnfDaDmjZtSlPemUJZ2VmcPgDngYYUYwKHAQMGEEgy/LXCwsJo/Pjx7Gc5ceJE1nTCF3L//v18Ouu1P/vss4wj2nbq1InbQMsKYgitJB7eQECBlVbKWyvaAX/kxQO5BSmVsm79OibzwAQCbS2kvPGwTuADYgvijGtkLfAtRBAUEGSkXQCZwdgxMTHWTZ3uGJFGraONwi8P2GoFxBkaZLyQkGRR1oN8I3IptLi+fr5cjOvz+uuvyyaMFY6hHccY2oigI0aMMLeTO2+99ZbcZdJu79wwd5UCrTzOgXkgwmnD6Ibk4Ske1G2IUfzNSRIhq4vEw/XpbSbTPVkGTZwsQ07B8GaduUqWNbSjJUQjV5HaAnp0SVLQt0hEkjwWu5B9C3kg8YVk9s0H3slmo7KsWJCPg8tnCRLYjoJFvZSG3a8TKSyO0ZHVc7iowZWDhAlqM1ldq7e4ntYvGHSkF+ko0sjNkCxusKmkK8kXGkMfM064Nrj/ymtkrhA7xsIMNu/UlmEfJp+QYkM2bxH1E2QO5qJS3P0jqE7P7+ShzfFhZhra9iFB7L5kYigJoc7DUySjn2zui53MQ1MF6csURDOE/QxRBs2kf8MBwt9wJdehzDu8pdnUFMdKFAIKAYWAQqDqEVCksOoxdcgRYfIpTRJhThgUFMTkCLnXKisgGE2aNCnTHCQTIf1fffVV1r6AcA0ZMsRMRJAjDlowaFSgSdEKTPYQsj80NJSLoYmDf2NlxM/PjwkPtojGCPNVyJkzZ1h7hwfnMM8wNreDmSny0IEorF27lkkhyOENN9zAfUBqMYfPP/+cj/EFooQHfYi9tXOl+EIKApBCEFOQLBAxqemTbSpaKzSa0I5Ce6UVRMeEpg+kFmaQt9x8C1eXNx7y40FbK/3bJL7acYEH5gxfUmgKITC7rQmkULvOivYjIyPLbYLIouUJHrxBwC9GKjq3dsyK5oG28sFe2w85Bvs8Xvq71tZZ77ccdA/hU550H/Numeq67fsLn8DelC9MSw1Ci+gdHEkeIsWAtSAaaadREwVRtLwPePj405WiPC9DEHShTbLV13qs2nKM3xeIIT7Yx8dVf5rcCw6SW0ECGV29yCX/CBl82zMksp09fCK7f2OvyqIcQV7ykpZTYfo24SvqT74ilQQ0gVpB4JcQGwpl3/o3ET55Z//mPIVeoV3JJ3KQtivv+ze+l3zrDhP+g/Ut6oJbjhfRSMdQbsIi8grrQyqJvQU86kAhoBBQCFQLApb/M1fLKdSgjoAAiCDk999/N08HfmYgPpLo4WHCniDqoWxn3QZvsWFiCT9FkBdotEAyrrnmGm4K0getJEjMVVeZfIjkGEjojXlIAXmUREaWVWaLt+KScGI+2jER0h/zh0A7BuKFdcNkFccQGUFSErJbb72VtY0g0/bWrsUL/UBM4ZMIjRPWKefDJxBfFa0VGiF5ftkHW5BsaA5BZpcvX84+gohcWd54ILN5+SZfSe1Y2n1cM2iqYPoLP7i7775bW632nRABaPFAGi6HgPDBXLQiQfJ6W4J5g8AqsUQAuOD+ptUWuhriybPwJLkV5YmgPYlkKIIft4kUoj3uTdr2liNW/ghEzhaZq+wIiDKKjz1BMnudX6DNap14oeff6D6bdapQIaAQUAgoBKoeAftOL1V/LjXiZUQAZA0kDT5k8gNzTZhQQmKEySCSbYMEwVftQgTaJfi4Qevx2GOPsWkqxpKCyIkwU3znnXfKBKGBTyMiKsJ3C6aLS5YsoVatSs3K5Bi2tiB+8LGDpgtkSaZZgL/WX3/9xePBVxLBVKSZJ7R38DOcPn262XQUY/fo0YN9IdHutltvo0YxjWyd0lwG00JgB8IpfQHh5wUtJUxHkfPOWi52rfCBhM8azBHvv/9+nj/OWd54CEYCn0dcB1xPzMlagBuCzgBvJFZX4vwIFJ/XKDn/StQKtAhoCR4In8GrLemDryFDmDDdDb5aaAm7mrWJ6He5Xgxo56z2FQIKAYWAQsC5EFCaQue6Xhc1WwR+gQ8g/PO0AlNEmFCOGTOGevfuzT5qCAYDsgjiKKWiBwzUQxMoE4RDs2ZtlgotFLRz8OGCGSlIFQTJvqFhlEE8YIoq/Q4rOi/IHoKHQKBJA/mEoD9MVuV6EcgFCb8hMO3EMYLMwBxTCggdAurApxECDOAjaW8OmDeC9SAiKPwZQQKRXBwaNxA2W8S2vLVqH/rknOQWxBOkG/6TEARAgWazvPGAwcsvv0zwF4XAvFUmYJdruu6665g4gnTC385aZDvrcnXsuAjAfDSk6KwwLTQF9nDcmVbHzKSG1L7FQ3WctarG1IlgLiRMZysS/F0aXUMpL/hm/qC9p9C+YvXqb7Yi9FS9QkAhoBBQCNhDwEW8dayW/0Gh8UGibDzMKqk6BJCmAf6A8NmzJwhhD+2bNliJvbbW5cnJyUyc4Kd3oQLyCc0d/AutTScrGgvnBZlCBMzKPNggYAfaI0AM2lvPFz9raD1RjkAyWgHJgpYRZp7SZ1DWQ6sGgibNSWW5rS00jinJKVQnqg7PAQF1QH6HDh1Kd9xxh60uXHaha0UnfaGeziWfYzJtPbfyxoMfKUg6/AdtCephmgYy7mgC815oXhHttjyBCSyCFSkx+YQCM1zT2ibubu5kFKTYmdeOl2V4uXShIs3jERSrNgnu3/i/RqYdqk1rl//v4T5ZGwV/K/i/vJoeYR0aUrzcRjA/PIPUJqmt9zlcYzwDBgYFlnmererrrzSFVY2ok48XHh5+0SuwJl8XMtDFnldqHK3Phf8wY2JirIv5GETRmkTKhhdCjvBAIoN/wHz1q6++Yj8/+COWJxezVgTNQcRYW1LeeNYE0rp/RfXW7dWxYyOAvwe8DLL3EsCxZ39ps6utD0qXhprqrRBQCCgEFAIKARMCihSqX4JTIgDTSbwpcxSB+SVSVcDP70K1pI6yBjUP50cAfxMXE6jJ+VeuVqAQUAgoBBQCCgGFwKUgoEjhpaCn+l42BC7GxKo6J9uwYUPOJVid51BjKwQqQgBmdDAfrY0mVdDcw4Tbmc1HK7q+9urdXE3/lRtEHsiaJHjZZs8apCatU61FIaAQUAg4AgKKFDrCVVBzUAgoBBQCVYBASkYuJaSJNAWuttM+VMEpHHYIna5IkGGRq7Gk9vlTuriYyGBNWntmwhGqG1VXkUKH/YtTE1MIKARqGgKKFNa0K1oL14OgMYhoimiiF+ITWBmoNmzYQAkJCRzpszLtVRuFwOVEwGAoIv+IaPIIse1/ejnnVt3nhtksNKS1UVMooxfXpLUXpJ+t7p+MGl8hoBBQCCgENAioPIUaMNRuxQgsW7aM00pU3NJ2C+RLRPL4qpS3336bc/FpCSFyJ/78889lThO7NpaQtP2XX36htLS0MvXWBUgtgXx/6KdEIeDoCLjoZFoGR5+pmp9CQCHvQ2nLAABAAElEQVTgTAhoTdKxj4+rPpH8Ur6hoMQ3yDtrObkYM7ncmdal5qoQUAiUIlAjSCFuTvAlqSrBeIkJiYRw/ZURkIt58+Zx8vPKtHfmNlgrUl5crCBtxQmRpL6qZNfOXbRr1y569NFHeUhcs6lTp9K9997LZE57HuQdfGfKO3Tw4EFatGgRp4+A/5VWkKtQSxZBNKGBnP7JdIcKbKOds9pXCEgEXHVulUrpIturrUJAIaAQqAgBPBMhorfURGMfH4/C7eSRtpI8UzaRV+Zycis6qe4/FYGp6hUCDoyAU5uPgpwgofehQ4cYYuS4Q/THe+65p0z+uQu5BshVN+aBMdStWzd65ZVXKuwKYjFr1iyKESkQLiUtQ4UnusQGSGC/detWzs+HtcHcCrn8cKNv1KgRj45jlMv0BwcOHKDjx49T48aNy+TPAnlKTU2lZs2acV/ki0PeHNkX50N/Hx8fateuHec/7N27N7Vp08a8EvxngzklJiZyeZMmTbgO1wD59zAWiBpyCsrk6+bOYmfe/HnUvXt3Cg0N5eK///6bx+vVqxdBKykF89q0aRMnth80aBATvFGjRtGKFSv49yLbTZs2jZPe9+jRQxbRiBEj+Ppu3LCRevfpbS5XOwoBR0MA5qMlJa42p5V0+hgd2beDEk8fJ08vb2rWthO17Njdom2RvpB2rFtBZ04c4oe7+o2aU8erBpKbu4dFu/IOdm9aRekpSdyk56Dryd3TlCOzMD+P1i1ZQBmp56hd177UvH1ni2ESTx6lA7v+pa4D/ke+foEWdepAIaAQuHwIgABqiaE0VzbqwqnILYQMRQVkcIugEp2/eZJoLwX9K5KUHc9ScWEqN/MK7UABzZ4wd0ne9giVFFsGUUp11ZG7f0uLduYO53eyjn5O+cn/klEvcjmK6bh6BlBg0/vJK+wqc9OizF2Usvd9KjbkkndoewppO8lch52swx9Tfsp2Cmh8F3lHDrSoUwcKgZqGgNOSQhCZ5557jpOlX3PNNYRcbfv376fffvuNRo4cWank4/YuJkgMtEOS7Nhr50zlW7ZsoUmTJjEu0KYhl9l7773HhBqaNZBrDw8P1rhNmDCByRjMMkGsQMhAAOG3p5V//vmH5s+fz6aYKJ89ezb7373//vtsbgmtHDRtSGiPCHIzZ84k5PODlu6nn37ioZB8fu/evZxgHYmXoeFDugkQQRA0RBTEf0CoQznqpeA/HWgJX3rpJVlE1157LSFP4LrYdRakEONgDniBMHDgQCahiNQIIl+RoG+nTp1o9ZrVihRWBFYtrLenOUei3YiICDMiSLSM3x9eXsmXR3hZgZcnOEaePSn4beLvRmsSLesudGso0tPcz9+hLWuWWHT95/fZ1HPgCLrlofFcnpWeSlNfGkPpySZCJxsvnfctPTn5K/ILDJZFdrcgdjPfn2Cu79T7GiaFRhEVc/rEhyj+xBFx7MnkcPRTrzPhRGP8Lc/+5A2RX9Gb+g2/3dxf7SgEFAKOgUCxCODkqrN84aT3akVF3k1JJ0hfsU97Ive65slKIinJpLnCxk72ye8pL2mXucZoLBRkz3RYXJgiiJ3pxb+5wfkd99xUu6Qwcf1dVJRt6ZdqyM+kc1snkX/D/hTc6iVBQlPo7Kbnxf3HFJwq58x6MhY+TuGdpvEZig2ZlHFsMb8g8wqzfIFmPRd1rBCoCQg4LSk8deoUZWdnE7Q9d9xxh/lawDzR19fXfIwHNpAXEKG2bdvSgAEDzHXYgRYMwUQQrKRDhw7UtWtXTvyMh7SgoCBzW2jBNm7cyCaiderUYWLhTAmi4UcHjdrEiRN5zTC3BImG1mz16tX05ptvcn69vn37Us+ePWnbtm1MqkAMoaED1hey3nXr13GKhhkzZjCGtkxGQfxACHFuYI85fvfddzRs2DDuAzII/8N69erRu+++y0RRSwqhpdRqOdEpICCA+9r6Ail+5plnaMmSJdwPePTr14/NSadPn85d8Dv5/PPPmeCCOD/88MNcDk0qrr8ShYA1AnjZgQcf/Bb1er357wQvUx577DFu/v3337PWHC8mQAShjcfLl7h9cfTLnF/4JcwjjzxiHhr3LGjt5e/PXFHBjpubu/DrsXwrX5CXy4SwWbtO1OuaG6lh83aUdOY4zfrgZdqwYhH1HXY7RdRvSEvmfMWEcMB1d9Dgm+/lB6W/53xNaxfPpSVzv6GbH3i2grMTLfjmQyZ90U1a09G4Heb2+7bEMiG868lJ1LZzb5r28lgC2YQWErJt7VKKP36IXpo+R5mfmVFTOwoBx0FA56Lje5zUEmJmJTo/1hAWu2aJl7ch5EoeZHn3oUr9PWcensMLdRH/55eI+6hWcs/+ZT509w8377uKtu5BrczH1jslJUXi3Dpy8wsjd586VKzPpMLM0zx+zum1TApT977K9zk332AKaHAtpR2YLbSCB8xDJW99Gm+sKKjpzeTi6mcuVzsKgZqKgNOSQvnwD00WiI18Iy/fwOOCwSzxtddeM9/Ili5dSitXrqS33nqLr+cff/zBBAA3ObzV//3331nzhTf2H330EQ0fPpxgzgjCeN9993Ef1OEtPgjMnDlz2DSSKxz8C+aZMLEE4ZFy9OhRQiAVJF0H2ULS9ccff5yrQdaApTTZvNBcUTBPxbWBxrVLly50y823yNOatyClIPAdO3bkMpBBXBMQfgg0dCCEkMDAQH7w5oPzXyCFEO01P19VZoOH9g8++ICv55133klYO7SV+I2A8MFEFAJ8OnfuzKaykRGR5nGAXUZGhvlY7SgEJALSxBzmztBuv/rqq7KKt3/99RcdOXKEnn76afNvVatdxD0Ff58ggch3eSliy3zUQ5hvjhz7AvUYdJ156MCQMOo5+HpaufAHSj57mklhgtDiQYbd+bD5QW7E6EeZFJ49ddTc197Ozg0rmQhef8/jdOLQPotmiaeO8TEIoYfQBra4ohtBU2kUBLm42EiLZ39Gw+4YR+FRDSz6qQOFgELAMRCwZwJaXOJFxhJf0glCaC32+mjbpce9IUw39YJ0uZGrVwAZctO01aTPiONjF1d3irrKZGGEAjyTwPoC/7fbkohO75Obt2UU5szD0ynz6CJBDI3cpSjXZBXhHz2M/BqOpowj88VcCsmQL3K9FmVRYcYpAmH0b/KgrVOoMoVAjUNA56wrwlt4mI2CQIDQPPHEE2yaqL1BfPzxx0z2PvnkEw4EA7PBnTt3ssYJ5pBffvklNW3alOtgBilNKK0xAWGEqaokjdBsQSuAt/nOIiBVEJjG4gMTS6wdEh8fz9oLkF2QJQi0gjDZvFiBRhbmpiDWe/bsoXEPj+NzaMeDuSo0K/KagXxDUF4ZkZrcypC1Y8eOsWkrriO0wbfffju1bNmSTVlB+AYPHswfYANSiOMrOlxhngbOcaHE2NxZ7dRqBODLipcO2pcXDRqUkh+8jIGmfO7cuXZxgvk37mevv/46QautJZV2O52vAAnTEkIU6wvyKW7bem4RUc9ERBu1as/HB3aUasT3bV3HZTEtTXV8YOML4/367YcUWT9GaCNvKtPCTbzggeiLTPcU+C5CdGLtq//8hXwDAqnfCGU2yqCoL4WAAyKA/6dtkrxiN0Gg3AXRsq0VlP+/21pSibGAcs6Y7jGBTcveN9DHkJfIXV3EvaIgBeadlqTR1rgosyaE6JsTv5Kbu3r6mLoJTSKkxFBg2p43I3XR+VDyrklYEEV2+Zjr1JdCoDYg4LSkEBcHWi1ElIS/Fx764RuHt/EgbDB3BPFDwBFogkBypJkpTCN3797N7R566CGzuVeLFi3YrMv6wuOh7aqrrqJ9e/eZ0hPExnITRLF0FkHgFJjWAqvbbr2NGsU04qmDCILkQksHc0poUfWFeg6yAwyRugG+Tdu3b2eNqXa9wBREDoF29u3bx2aYsh4kG2V4GL7//vuZEObl5clq3kJDCFM6aFwxN5jYgYDLQDUWjW0cwI8UAg2LFASogY9WappJi4h9fCSBXLx4MQeZgdnw4cOH2RdV9sXWz8+P56Atwz4ewiMjSzWH1vXqWCFgCwH8vvHBi4by5Prrr6esrCx+gWLdDr9p+ErjbxcvwEAo7ZFCNh8VDzLlCQLOfDj+foL2Dj6FUjs39NYHqEnrjvTl5Gdp2oSx9PFLD9DM914imJ0Ovume8oakZQtmUXZGOt10/zPkep4Aajs0EOakkNjF8wjn37s1lpq0uoJyszJo+a/f0W0PT6B1f8+n95+7hz57HZrGvdrual8hoBBwEAS0JA/7OhHYyrVERD0uMUUn1dZXNOXkHU+zOSdIWkCjMTabGwqzuLy4MJ/9AeNX3UqnVwyjU+vH2WyvLcw+MZNOL7+WTi0ZzH2NBbniRZSHIHofcDMPv2jeZp36k1J3v0glRmFyKvwmC9M3Co1luvA9vJrObXuOTi8VCohlQyh1zyva4dW+QqDGIeDm7CtCtFF8QDjwJh0mi/ARlG/i5RbrBImAqSj8xvCgBdG+vecCG18gFSCP6Nu8efNK9bExzGUtuvHGG1lD+vzzz/M8YLYJQg1zNxCxBx54gMnfPffcQ59/8TkTbqwZ2tQffviB28BkFm8KpU8BiPK3335LY8eOZVNPECqpTYNZB3ytoH2FwFcR2kptf2jqbrrpJh4f58C48HkECbd+I2l9jDHRHkR+zZo1/MCMMmhSZDRaHIOQQqDlxTy/+uorNlFFGV4WaH0UUaY1r8UxBC8ZoKkBRkoUAheCAPJl4vdckaBNnz59mPwhUq9W8LeE3z9+67iHae9p2nbYt2U+qm2zdvEcWjjT9Oa73/DbaPhdpX6M8OcJDovg5mfPnDB3CwmrQzrhA2lPkhNPsxlq++79mEDaaodIo+269KZl82fyB8Fm7nnmLVr0/XT2czx9JI5+mzWN6jVqTqePHhSE9EGa9OUigpmrEoWAQuDyIgCiJ/8PlvtMCMU9AyJik4r/j4XGUOxr69FH9uOGmi9D7nGh+TOZrIe0fkxTY7nr5uEv/AFNL5RLivkMQrNXSNkJO0ifdz9Fdv/asoPmqCgvnomepohcvYNI52V6oRza/k3KX3m9CDiTT7kJW7mZb/3elLr3M2HK6idMVw+IYDUwMRUv2oQWMTd+I3kG/kx+0cqqQYup2q85CFT8tOKgawWxAymQJARmf9cOvZZJITSE0HpBoOEC8YAgPQIe8KOioigmJobLEL0SZqXlCcy68LZ/1qxZZs0SiKczCXzzQLxAhoGbNCd94YUXzMsAqYOGTwpMPxHNE30keYbZKT4QREZE+4SEBELwHe3DL8jlqNtH0bnkc3yN5Pm0/TEGfDURLRaBfOBPJceQ5pxoA3nwQds2/TdcfwN98OEHTNrxG4AvqD2B1nLINUMoPiGeA9LINBb22svyVatW8e+mX79+skhtFQKVQgDaZYPBUKm28I3GfSV2baxFe5BAvIyCJQRe4IAc4iUPfG4vRJaKYDEIGOMfFEy3P/IyterYw6L7vC+m0FYR8GXkg89Rj8E38MMdtHe/fvsRk8KR56OUWnQSBwu/Mf3Ndes/jBJOHObqvJxM3kIbCfNUkLt7nptM+7dvpKy0ZGohUmGciz8lNIbr6ZXPFtAnrzxMDZq0pKenfEspZ8/QW4+OpO2xS6m/CHqjRCGgEHAcBLQkDwQQNM1oYoOgTmYSqG1na/bJOyaIYkE2ha9gQepG/hQXmcifsTCb0g9MoeCWL1Bkz+8tuucnLaOU3VOZ7OlF4JjyJKjJQ4LEtSdj/mkx/i7hI3hSkLxzlLB6FNUfKKKKunpRvb4/ChL4OhUXZZNv3YGi3XYmnaEdX6bkra/y8HX7fktZR78Spq4bKOvkQkUKywNd1Tk1Ak5LCuPi4mjy5MlM6BAlEiQR2iAIzBJBLuCnAx/Cr7/+mlo0b0GzvpvF9SCBeFiDXyL8DUEUEVRkzdo1rA3ShoZHBxnEBuaQeFMPE8RL8bfjSVymrwsNcY8oiZIQ2poyCKY9c08PTw+7ddqxQEbxuRhB3sA5c+ew/6KM9FjeOJgTNISVFZjOQrsIkmv9u6jsGKpd7UUA9yH4yILoVSbHJV7CINgS/F61Mnr0aL5P4b73559/8j1t3Liy5lO2oo9inNV//MSEsF5MU3po4sdl0ksgZcROkV8QPoEghBA81PW+9haKFbkFtwqCZosUZoh8hPt3buL2X739LG+1XzNee0xEGL2aRj/1hngZ5UptOvfiavggTp/xEA0bNZa8fPzonNA2du33P64Lq1OfI5iCHCpRCCgELj8CuBfgOQn/30uyJ8sMgtgV6wS5KzGSm2gn6+WspeZQHsttUW4K78JkM/vUWlnM22J9AWWfWMGk0KJCHHhHDiafyFih2dskXlwJR8ZyROcZRr71RnCLgKZERVlxlLjhCQ5sk39uFXlH9Ce0kSko9On/UlrcLHIPiCKv0O48PgLgwD/Rv+EoJoXFRfnlnFFVKQScGwGnJYVIpo4UE8uWLeMPLgMe2hFIRJpXwb8QYd8XLlzIVwk3NASkkREtQSoRnRRmpxAQpjFjxvC+9mvo0KH8IIa8fhD49mAsJY6BAKI9IjciNJoXSnorWgE0N/DHhM+XEoXAxSDQu3dvWrpsKTWIbkAxwkIBD0k7duxgs3fr8RCpd8WKFfwyCy+tIPAfhHk8NIS45yG4FoI32RJE8rSVvB6RPr19/enR12cwCbPuC8IGQa5CEDYEp4FgPyczXbxkKw3+BHNRo6GIwus0IB+/AEKaCWtZ++dcOilMQqF1rNOwiXU1LfrhU/L08aVuwqcR4usbINJhmAJKFOTlUJEIcuXjH1imnypQCCgELg8Ctp55mCS6Clqogy9eqZZQSwStSaKcvWdgNBUbTZpBWYbIo4gMCiLm4V+Hi+NXXy/I25UU0trkz8d5C4XWDwL/PwgC1pzbItJHiXtrQOPbmTie+3cMBTQdw+SOG4kvEEEpxfp0uWventvxJhZBkZ1Mbi/iAP4jXF8otJkQaDaVKARqKgJOSwqh6UMOPaPRyEFKbGm0ZAoG+ASCMDRp3ISgKZIC8ggtorVJJeqhDZQC08cff/yRTpw4wVpDmClqBWkbtO21dWq/+hGA9nbKlCnVciJEUcVHiUKgIgTsPfzAMgFBm6Bxxn0Kb9yhGYcvtM617MslmLvDH1eSQpifzp49m/viIQxWCjAftSUY21rOnTnJQWBgNvqryCNoLV0HDKOmba6kziLR/EaRt3DaxHHUe8jNolkJxf49j/Jzs6nXkNLIgB+NH8NlyCmIIDVX9hpsPSTt2RzLpLBdt35ltJJH9+2g9Ut/FRrLqWJNpv+CWl3Zg7WRsX/NI/gXQlpeYaktLXMSVaAQUAj8pwhIbaE8Kd9vXPSkcy8UbMlQRpuoJYeyj9za8gVMiL2VU1K4+QQLX8GZ3NRYmEc5p2LFZxCTQJlOApVeISarn+KidGEaeprb5yevZ1JYkH6SCrZM5D4u7h7CJLRIkEeTKT/8p33rW95DU3eNF76LBUIL2Z61hxhMJ9L5wN8QxBR1EK/glrxVXwqBmoiA05JCeTHwkFVRVEj4u+FjTyqrXcJbfiUKAYWAQsAWAjCzRvAmW3LDDTcQPokJieTnXxqQCUFlrAPLwH8QL7ykNBLmzgighL45uTnUMLqhxcst2Q5bW+ajJ4/s4yaIDrplzRJtc95v1PIKJoU33PskH4MY/vLZZHO7q665gZCvUIqbu+m/DVuaA9nG3tZQpKefZ7xFrQUJbKEhfUNve5AjjsJ/EdJfpKdoIoiqEoWAQsAxEDAai8VLHMuXWDCYcjNmCbIlYhVQgSBgQrNmJdZE0qq6wkPvsBbCz+8QRynVEkKfsBgK7/I5W17YGsTVy5cQbRR9SgSxk4LooyFtS+9nKC/KPki5iduZQIZ1NEUmRXlo68cpZdd7PA6OXb38KbR96b0RZUoUAjUJARfxJgcuwlUuS5YsYZM+vPFWUnUIrF+/ntMrDBkyxO6gMDeD7xF8LZUoBJwVAWjXkO4EQYfKEwQpQr5LJUR7Dx6hNL0nuQfXu2g4CvPzKCn+BPePrBdDnt6WlhEXPfD5jjBJhYbQOnUF/itKjj9F3sIkFVrNCxW8IMQYtrSlFzqWs7WXBL0mrf3U5sXUp3tniqobZfdyINgS/HaRWqm2CSwTYHGA++R/IZLcwToLf2sQt4Kj5H7uK3LJO0HG0MGkDxpOJe7hXKd9tLRnRcENK/kF4lZwbg1r8XyirqWAoPByk9djWJia5p1bTkW5J8nVLYC8w68i98ArypyxpMRAxtwT5OIeQq6eIRb1qMs9PU9ELa0v+ve2qLtcB3CVggUJAiDWJkGgNYizxvS4lGuFVHGBQYHlxvi4lPFlX6fXFMqFqK1CQCGgEKjtCBSLt/nah7GLwQMkMLpp9b1Qkv6K1nPDg2NE/YbWxepYIaAQuMwI4J6CFw8ghpIQYkqehZvIM/8YuRTkUHH+Nirxa0P686QQf8/op91eyjLc/VsQPhciCCLj16Di9BEuLiKYjF9Tm0OjTqWgsAmNKqyBCFjaAtTABaolKQQUAgqB2oIAHtyq4q18bcFLrVMhoBCoGAFrYgeyB4Kod29PLh5B5OnhSkaPxlSkq8fl8sWUvBfJbcVnUi0UAgqBy4mA0hReTvTVuRUCCgGFQFUiIFx6spJOUnHq2aoc1SnGcnGBSZvIm1ZBmHqnWMwFTtIFoR+F1KS1F+bnXCAKqnl1IqAldtjHp8inHaU2+tLitErTYAGHOlAIOBUCihQ61eVSk1UIKAQUAvYR8PdyJ3djLhUVZNhvVENroCWFhkJqKWroMm0uSz6w16S1hwT62w2oZBMEVagQUAgoBBQCl4SAQ5JCJAxPT0tnp0rr9A8XutoDBw7Q3r176eabEWL90iQrK4tyc3IpIjLCwq7+0kZVvRUCCoGLRQBBDxBkwmgwXuwQNaof0lggr6aXCKVe2wRRUUGKauNvwdXNFPijJq4dARbsCYJt4GWAociUasBeu5pajt97efjU1HVjXdniHwKtlBRXS6xEh4YOpru18V6H/+8hNfE+V9EPrlAv0r78B+KQpDA2NpamTp1K48aNo2HDhl0SDEg+vmDBgiohhTNmzCDM7Ztvvik3xcUlTbiKOufm5tL+/furaDQ1jELgv0cAD3yILFiegBDiZU1N0pCUt96K6hCVDnlV8aCsRCGgEKj5CHh51b4XQPKq1ua1SwzUtnYggBcB+L+9uqX8J67qPrud8Vu2bEl33XUXXXFF2dDBdrr8J8WDBg2iGJGrMCgo6D8538WeBMncu3fvfrHdVT+FgMMggJDz5QlCsrdv3768JqpOIaAQUAgoBBQCCgGFgEKgAgQckhQGBAQQzKDwwAc5ceIEHTp0iHr16kWrVq3i3GUwkbJ+GNyyZQvt3r2btQu9e/emxo0bl1k+2uAteqdOnbguMzOT/v33X+rWrRuzcGgcoF08cuQIeXh4UNu2bc3JpUNDQyktLY20b6eQE/Cff/4hjIO2AwYMMJ9zx44dnE+ladOmtGLFCoJZ7MCBA6l+/frmNtWxg/nVrVu3OoZWYyoEFAIKAYWAQkAhoBBQCCgEFAI1DAGHJIUnT56kjz/+mCZNmkRdunShjRs30o8//kgw35TJOhctWkSvvvoqde3alS/JW2+9xWQOyS2hZl29ejXNnDmzzOWC6SdM0iQpTEhI4HPJsV5//XXavHkzwQwL4+C8b775JnXs2JHJH0xRoTGEbN26lV577TVuB6K5dOlSWrlyJWEukJ9++ong04hxpMybN4/mzp1Lvr6+skhtFQIKAYWAQkAhoBBQCCgEFAIKAYXAZUPAIUmhPTTGjh1LVw+4mnLzcunOO++kNWvWMClcv349E8Lhw4fTQw89xP5F0CxejIAQQiP54osvcvc9e/ZQRESEzaFAXEFC33vvPYqKiqLPPvuMNYIYQ5JVmL9NnDiRTWHXr1tP70x5hzWTWo2izcFVoUJAIaAQUAgoBBQCCgGFgEJAIaAQ+A8QcKpoBP379+cQ1cHBwazJ0+tNUclg/glN3QMPPMCQITx3ixYtLgo+OHJiPBC8XTt3UZs2bSgyMrLMWNnZ2WxKCgLZqFEjNim94447uN22bdvM7TFXaBkxv0aNG3F5YeF/E0XIPAm1oxBQCCgEFAIKAYWAQkAhoBBQCCgE7CDgVKTQzhooIyODzTFdXU1hue21q0z55MmTmQj+9ddf9NKEl2jUqFEUHx9fpit8CyENGjQw1yHAC8gf/AuVKAQUAgoBhYBCQCGgEFAIKAQUAgoBZ0CgRpDC6OhoguYuJSWlUphrffysOyC6KHwCf//9d/ZZRGqH+fPnWzejevXqcdn27dvNddJ/EKakShQCCgGFgEJAIaAQUAgoBBQCCgGFgDMgUCNI4f+u/R9jPX78eA4Sg+ihCChjSxBBFBFDERDmjz/+oOnTp5ubgQDCBBWRQhGAprCgkIPEIAqptSBYTYcOHWjnzp309ddfU+zaWHr//fe5GSKMKlEIKAQUAgoBhYBCQCGgEFAIKAQUAs6AgFMFmtG52OawUXWjaMKECUzKEA0UAsJmS66//npOW/Hhhx9ydevWrc3N3N3c2Qz1o48+MpfVqVOHbrvtNvOxdufpp5/m8y5cuJCLYTr6xBNPmLWIKIR/oxTtviyrji1SX6Snp1fH0GpMhcB/igBevsAs257k5OTQsWPHVPL68wAhHQ3yqOJepEQhUNMRkP+nIpWUEoVAbUIAv331u689VxzXGjFKKsrdfKmIuIgTVcvddMmSJUzSbKWFuNRJl9f/7Nmz/FCkzSVo3d5gMPCDJMxObbWDxhCaQn9/fwIprEhwTpCwJo2bcCCcitpfSj0ireKhb8iQIXaHgSYU+RhV2gu7EKkKJ0AAf6e4AQ4ePNjubI1GI2v+jQaj3Ta1qcJYbGTrBrzgqm3i4elB+D3Uxt+Cm7vp/a6hyFCrLrurmyshloC+0BR0rlYtXizW28eb8vPya9uyeb21ee219V5XW+9z+MHri/QUFhZW7kvyqrgROJWmsDILrgyJg/ahefPmdocDmWrWrJndeusKnLMy57XuV53HWINWC1qd51JjKwSqAwH4CZ85c6bcofFAiJyiMhJxuY1rQeXR4ydpX1wcFThohGNX8Xa7X59eBDP+qhb8DvAiQeayrerxHXk8pEaCFOpqV2RrvDTC/+e1UaAp8vHx4RchtXH9WDviQ1STXsOhIa2t97raep+TP0ZpGSGPq2NbO++m1YGkGlMhoBBQCFxmBM6mZdGpPC9KLvS7zDOxffoGxWdqrVbHNiKqVCGgEFAIKAQUAo6BgCKFjnEd1CwUAgoBhcAlI6DTCVM6nRfl67wveazqGMDFpfaZtVYHjmpMhYBCQCGgEFAIVDUCihRWNaJqPIWAQkAhcLkQKI1rdblmUKPOC9M0abJTbCzmtXkW7KaQs++Ra2EWZUWOpBz/a6nYLUS0swwsVqOAUItRCCgEFAIKgRqPgCKFNf4SqwUqBBQCtQWBYhFopTb62FTH9ZWEEH5LiOaqczVFdPXS/0tFBTlkKDSQW94ucvfrQkU6k4+kxF4SyYrmZcg/Q5mHPyev0K7kW2+E3ebGwjTKOTXbXO9TZzC5+7cwH9vawdi5p+dTUe5pKikuIje/aApq+hC5uFqaFucm/kl5CcvIzacOBTV/WtR7WQyXd/ZvKso6QL51h4sxmlrUqQOFgEJAIaAQqDkIKFJYc66lWolCQCFQyxGA+Wh5hCTl6A7KTDhC+px08goIp7CmHcg/slGlUCvMzaCUw9u4rV9ENAXWLQ3GlXHmEKUc3U6evkEU1b4fuXlYEovEvbHk4RdI1NCnUudyhEbAURJCRDVFUCNIvldvKvbeQyWuqWTw7UkGtygul4QQB5JQcoWNL5C81N0vUkHqcbQmY/7ZcklhyvanqDAzwTxScVEGBbeeaD623klcfycVZSdZFifvp+wTy8g/uh8Ft3qJ61J2Pk95Z3ecb7efcuPXU73+C8zEsMSYQ6m7por1FJNneC9SDwyWkKojhYBCQCFQkxBw6ns8UkEgR1nPnj0v+zXZvn07p7C4kKill33SagIKgRqKACJQ4v6AEM6I1CYlPz+fkMcT+X4uRhD6/kz8GWrcuPHFdK90nz179nBanGuuuabSfbihHfNRo0FPh5bPouTD2y3GO3doC3W7d7JFmb2DY7HzKfnQVq6u276vmRSCDMYt/lJo0jyo2Kincwc3U8fbJohjE4lKPbGbDv8zm9rf+LS9oR2+XBJCTNTg1Yz0nvWJhN+mi2dLctH58/wlGdeSQ1sLS9n5HOUl7QJztFVdpkyf/q8FISzTwEaBMd+Up9ZF5PZ1cXUXmkKhQS4W6SrEObNPrqKAmDsFFdWZCaG7fwQZclOpWPxOML/wTtN51OTtzzAh9IlsR17BXWycSRUpBBQCCgGFQE1BwGkzHOfl5dGTTz5Jq1atKnMtUGdP8OY3NTXVXnWlylNSUjj0ubbx8ePHCcnsT548qS1W+woBhcBlQCBuXxzNmDGDvv32W4uz//PPP/Tzzz9blNk7iF0bS3v37rWoPnL0SJkxLRpU0QFyjR49evSCR7NnPpqw8x8mhEENWlCXe96kq8Z9TG1GPEz1hFavMpKZcJgJYWjjK8o0P7FxEfmGN6AeD75HLYfcR7mpCZR2QpAeIZjPsbULqE7rnhRU334aoDKDOkgBzEahJdRKcYkrGVzCSO8aSsUiqI/wOjRXV0QI0TA/WfymQAjhhGgW+/8VJ++ewq3cfISm1aKPuXOZHa/QlhTS+h5qcM1Sqj/wT2ow+G9hOnq9uV3OqTmUe+ZXPtYJrW7UVbPJr+FAPi7MMv0fVpR9RGgyj5HOzYPCOn5o7qt2FAIKAYWAQqBmImD/fyIHX++XX37JuclAxCD79u2jxx9/nIYPH0633HILXX/99fTrr6b/9ORSvvnmG7ruuuto9OjRdOONN9LmzZtllXm7detWeuCBB+j+++83l8mdRYsW8bh33303jzNt2jQ2L0L9TTfdRPXr16e3335bNldbhYBC4DIiAA1hYmLiRb+o2X9gPx05csRiBcj9+eabb1qUOdKBi4agyHlBS3hq2zJy9fShNsMfIe+AMHJ196TQmPZUv9Ng2czutlhomaDp8/AJoOiu11q0Q11e2lkKadDKNGYjE2nMSY7ndklx60ifn02Ne99i0c+ZDrRaQsybiWKxGxUXeQiO5sbmupIMQlsoP/bWqHP3Elq3xlSv3y9iMJM21V7bnNM/C9PSbK4Ov8K+uah1/7COH5Bf9B0WxVofRI+Q7mTIT+R6nbvJpNcrqIOp/XkSnLzrZT4ObfeUxTjqQCGgEFAIKARqJgJOaT6alJREy5cvp3vvvddsGvb8888TErYPHDiQTcaWLFlCIIGtWrXiz99//80ksW3bttSrVy+aM2cOvfbaazRz5kyKiIggaP8mTZpE0PhBUKYVkMUvvviCid///vc/grno0qVLKTAwkEASIY8++ihhHtAw9O7TW9td7SsEFAL/MQJIag0SN3fuXHruuedsnn3ZsmW0a9cuglmpl5cXXXvttYR7xKxZswjaOpigQmMHIvDUU09RTk4O/fLLLzRmzBgeD1qkH374ge8bIA/t27fnF0eo3LJlC506dYqysrJ4LA8PDxo6ZChd0cFEnOyd29ZEMdaGDRsoMzOTTV/x0qtBgwZlmurEmqUZo6zMy0giY2EeNRAEUCdMCQuyU8loKCLvwHCxrvJJCcZI3L2GiV/LIfeTTpBJrcA8EWIUZqO8FcnjITpXNzLoC+jYht+pxcC7yM2z1ISXGzjJl9Y3UO7jmrsUC0JY7Ck0oUJPqIlQimVpCaKtZdbrt9BWsc2yjIM/crlnUH1yDzT9bmw2tFEITV9h+hYqyjtDBWm7RbCYJG7l6uVH3uG9yZBzmHJpKxUX5nB53rm1vHURmsH8pBWiPpXJq6tniPArHE86z1AKajauTKAaG6dWRQoBhYBCQCHghAg4paYQhA+CBzgpIGrff/89PfHEE3THHXfQ+PHjuQoaRMj8+fOZNE6ePJm1ifJt/4IFC7g+ISGBHwChJWzYsCGXab9AACHvvvsujRgxggkkHsp+//1380NAmzZtKCQkhBb/tVjbVe0rBBQClwkBkCeQMvjo2ZJz585Rnz59+MVOTEwM/fTTTwR/RPgpBwUFUd26dWng1QPp6quv5u4wTQfRk4IXTyCOD419iG6//XbasWMHLV5s+vuPj4+nbdu28X0H1gktWrSgRX8skl3J3rnNDc7vpKen02+//UadOnXiF2G474Cw2hKQPUlKZH1hZgrvphzdRetnPEGbZ06gbT9Mog2fPUXwKSxPivJz6Pj63yiwXjOKaN6lTFMQ0ICoJpR6bDflpiVSwq5/uE1gvaZ0estfFCzMVWFaGvfXF7Rt9uu0ecNa0heZCGSZwRysQJJATEvuY4sXBG7CH8+txIV0Yv0ow0dKRZpC2a6ibfr+yezjJ1i+MN/8oKLmZeozDk2jtLhvObhMUdZZUV9CngFRQkNpIqV+0aPE0Do+x5kV/xNBZjbyGD51elLa/k8E+XMjr5DWdHbTC5SbuI3HObPyZqG5LP39lzmpKlAIKAQUAgoBp0XAKUnhunXrWAPg42MyewH6Dz/8ML/pl1fi33//5V2YdOI/bDy49ejRwxxBDg+ACDZx8OBBbte8eXPWAOAhEhoGa4Eforu7OweTkXXQShYWFrKWUZb17duXH0Ct/VBkvdoqBBQC/x0C+FsG6QOpsiV33nkndevWjerVq0fDhg3jv30QLtwP/P392eoAmj1oAG3JiRMnaNy4cRRVN4oQZOrmm28mWBVIadSoEY0cOZJwv8G9BUFupNg7t6yXW2gnQTRAKkEIMc6FBNcqOm9+WJidTmFN2lPDbsMpOLo1B4U5sOQb9gGU57LeHlv/K7dr2u926yrzceNeNwptVA5t+/E1OrV5MYU3u5LcvP0pYe86YTZ6M+2e9z6lHd9Hbl6+tGvbZn55Z+7sJDuS9GGLa4H/OF3wOa8pxTJQJ9vh+FKkpMRAOafX8hA+Ee2F6W/IBQ/n6h0hguAITbCYr5TCrERK2fEsHyL1RGDTm7geAWYg7v51xLeRjAW5FNziTso8/heXw58RYyFgzbkdE7hMfSkEFAIKAYVAzUKgLPtxgvUlJydThw7n/R+s5gszsKlTp5Ikjt27dzeTNmuT0NDQUHPQGZiOlSd44AOBhKkYfBazs7PN4ybEJ1B4eDh3l1EJMcc6dfAfrBKFgELgciIwaNAgNr2EWbe1zJs3j3bv3s0vi6ABgpYQn8oITM5hMgoTcikwV7UXyAZkQiuVPTeIIEgq7muenp5MDuETjZdU1uLm5s6kRVvu4WuaX5N+t1BUm1Kz9uMbfqPTW5eIVBI7yTe0rrYL72cnHaekuA0UJPwFkZIgJ+UMFQrTU4g+L5NyUuPJNziKNYWdR79K6SfjyNM/mNvvXvABRQtz1Vz0yc2gtiMepZCYthS/9GNasWIFTZxYef84PuFl+pIkUF47bBGszCjnI0iSvKqyDapkP9nsQrcp259kAoZ++uwTlLD2ZtMQ5zWSOQn/kj7rPorsbhlISXuekNYvi2AzppKC1E2Uvn8aFeUkc+TTrKNfUkCTB/nj31gEBzqzUJiKdhTaQQ+KXzuGXAWpd/WOFnMoZjJYt898DkyTuvczEaXUpHnWnkvtKwQUAgoBhYDzI+B0pNAgfFbw0BYZGVkG/TNnztCzzz7LhA2h3KE9hOA/cQge+qylsm92R40axZFO4Z+Ej1Y8vUr9bOS8ks4mKVKoBUntKwQuIwIwNf/jjz+oa9eu5lnAfxiEEMGqZIoKaVYuG5V3fwAZhEWAlgDAosA6MIkcS7utzLm17WF+ivtYXFwc/fnnn/T111+zhlLbBvsGG+ajniKwDCQn6SSRhhSGNmrHpFCfm8711l+Je0wkOuP0ftr+05sW1SlHdhI+nUe/Tj5BEeTlH0pRbU2EEyakhVlpVLfD1XR2zxru53c+F2JERB06enA/wSRWYm4xsAMdgOTJ6y/35dboIq67+ICWu9r4f+VSl6HPPmMewiAIuLWUGAoFKSzNW2hdb33sFdqdonp1p9PLhjDZzD27lgkh2iFYjl+DW7gLk09BPEPbv0j6VJNpsfQj9Ym6lkAKxQ/Renh1rBBQCCgEFAI1AAGnI4USc0n05HFiQiKnqABpRACZzp07yyqCRhAC7Z1W0tLS2G9IW2ZvHw+A3333HSGkPQLdwNwMpmOISIp9KeaHCJ18fyxr1FYhoBC4XAh06dKFNVQ7d+5kv1/MA6bfeFEkycmBAwcszDvhT2gdfVQ7f2jqYMK+cOFCjmaMOvguR0WZkplr21rvV3RubXuYs8KXEeajCIIDn0Z7PpLafnLfJ6gOJ5VP2r+ZGnS5VhA4kylixmmT6bxPkOkFGwLDFIqk9u4iEImHjz9FtetNQdEt5TC81edm0rHYBUIb2ILqtLlKjFuqJUWD/KxUOrbuN2pxzd3kKrSWbt5+3K8wJ408vH1FoB5TJE2Y5jqDSBKILT4QLtOJgDqueqFFK/Ul1K5HttWWXci+f/3BQkN4rEwXzm8oSt38Qsk7rCPXn/v3QTIUJItgPoEU0X2WCBKzjNIOfE6BjW8RZK/U7Df75Pdm7aNOV1bLnHnwAwIB9QysxzkJhbch0ZGFIspqIZ8n58z5l6GVCE5UZuKqQCGgEFAIKAQcHgGnI4XwEYIJFXwEtfLGm29w7sCPP/64TKAYvLnHg582BQWIHUghgjdUVhDiHgFtICB/9913H5uOaR9wEAIfUpkHQ26ovhQCCoEqR0DnWtYqAGljEG0YwaAgLVu2ZFL3yiuvmIKHiHuL9mEe/sGI+inrJ02axP20X/ALRLAZBLTCCyncn5AaB2LLMkH2rejcsh22GHf27NlmE1cQSpiP2hJb5qNIIh/dYzgdXvED7Zr7LtXrMIDyM89RovD5Q8L50KYmcpF8aLNIPfGTCCjTWeQbHEP+QruHj1Zy08V9V5BCn+A6ol2p1lW2Obzye/KLqE/hTU331YC6zbjq+Lr5FNGiG52M20MIyGXLb1uO4Uhb+ZJPOyeUubnkUYlbrii21BSjneyj/S3J/gUp6+nc1tfQShbxtiD9OJ1aMoj3/WMGU3DL5yzq5cGppSKFiDi/d0gb0eYFLtZnx3OwmGJB6iFGfSansUjb960INDPT5FcotHswAZbiF3OT3OWtsSCRsk4sY//CsCtNOQk9grtxygz4ESIQTbHRZFbtGdTAoq86UAgoBBQCCoGagYDTkULADhNNbWJnfaGec5HhzT4e4vCRgpQUeAhBxFBo+hA9FIEn8HAIueGGG3h7+PBhcz4zkEW9Xs+aBVRCy5CRkcFpLHr37s2+PNAIIHog0lBoBePgYTAszGSypa1T+woBhcB/g0C7du0IH63AL886j+gLL7zAmn9o/SRZlH3wsgdWB7BC8PXz5WL4Jb/++uuyCcXExPAxzEExBvz/pOCeYy1vvfWWuai8c2sjKzcSwWpwTswjJzeHGkY3JA9PD/M42h1b5qOoj2p9FRXrC+no2rmE4DEQ5C1sdc19bPrJBZf4dXb/BoL2seOtL5pH8g4Ipab9bqMjq3/hOl9fP3rwwQfN9Y6+A4KH+zm2kuS5luSQq/EcuRSlUIkxXdQJraFLWc2brbWVFCOgiyUhtG5XUmzSzFmXWxy7iAAydsTDvwnpPES6DHG9QSBLjKY0IdxcaPkCY4aQb9Qwi95JW55g0uhTp6NFUJvgFqMo/cCPpiiooodOpBYJv/LCI6FanEwdKAQUAgoBhYBDIuCUpLBfv34cwQ45u2DWuX//fgYXaSUk2ZNoI1IfSCGiAoJIrlmzhj+oB6GT6Sfgp4MACFr56KOP+BBE0s/Pj2JjY819UQE/w6FDh2q70Nq1a1n7KB8gLCrVgUKgChFYvXo1BQQE0JVXXlmFo5YOBRKyfsN6uu6662wGNSlt6dx70g/Y3ioQWbQ8wd+6DDBVXjtbdRWdW9unonlo29rah4awjvD7y0s9I0iMKweXQT5BKVFt+wi/wD7y0ObWV2gI+zz+uc06aA7Dm3YWSewtCWvd9v1YS4iAM1cEZFF0g2ib/R2xENcWhFBLCt3z95Bn4UkRASaTivJ3UaGnCMiiM+W1RbvyxDuiP0UP6V9ek3Lroq8R2jwrqT9wMVvPoBhaZI+gK6n+gD85dURe0iqRpD5eaIS9yTOkE3mF2b6+EZ2FdtBYIMxSm1qM7t9wNPnVv1FEQp0nTIEbkHfkQIt6daAQUAgoBBQCNQeB0icCJ1rT4MGDmRQiRyACMCBkvMwNZm8ZeNv74osvcoADmJ42adzE4m07ElPjU578+uuv7M+DQDdNmjQp86AM81REJR0+fHh5w1zWOvgmgURDEwqyDFJRk2X58uV8ze6//35OPI4E4IgQiVQlzixYxwcffEDTp0+3WAYCeCCFgVZjhQbwwYUWGy9SoHmS0XItOlsdhEeE89/VsWPH6Pnnn7eqVYeOiICrIHnlvZCCn5+1SWhVrYMJph0FFpLX4+NaApNL5xBJBPG3ozUFdjccJw99BrmKYC86w2kqKs4WRqQmUlge9v/1qhE91D/m7kqd1s3b/v3QxdVPjHNvpcZRjRQCCgGFgELAeRFwSlII/0CYfSKkO7QY2pDwFV0K9JWBJSpqa10P8zCQQVuCB4fPPvuMYK56IX6KtsaqrjKk6ZgyZYo5GivOc++997IWtbrOebnHRUAOfEAK4UcKn1PsX25SCO0zgiENGDDggiHCSwmkJ4B5IswXISB7SJfy999/8+9Pa+IIM2dE2ARhlDJkyBB67LHH5KHNLfy+EM0XhBAvOvDbVuLYCBSf12o59iydY3aS4ElCKLWAhT59SReWRTpjBuX7DyCjWx0LTaJzrE7NUiGgEFAIKAQUApYIlI3GYFnvsEd33303++1NnjzZIeY4a9Ysfuh2VI0KcqrBnwpk6OuvvmYCgfD8MLfdu3evQ2BY3ZOAid/3339PWn+t6j6nvfGhVT55UpigXYQsXbqUkI8TQU4gubm5vI9y+QCrHfaLL75g7SGIJLTrCLiyZMkSzrupbYcXBEjboBVokxH1Er9vJY6PAIKCKKkeBEAS8TF4NKDsiIcpM+ol0vt1F86ZvuVqZ6tnNmpUhYBCQCGgEFAIVC0CTqkpBATQ2kHrA1NQa/OeqoWocqMhQTa0KZUxy6vciFXbasGCBTzgG2+8YQ6CM2HCBBo5ciQn20YADGiTQBRvu+02bgvSgvbPPfcca0g///xzTskBvHv06MHtcR0w9vbt29n8FppImKQiOTU0cx9++CGTDw8PD9ZKIn8kAk3gAx9Q9MU8EAQEudeWLVvGfjGIzohAHAjYg6iP0dHRHO0VE3v55ZcpKyuLpk2bxvNESgCYU7733nucUuDLL7/kYxAkRG709TUFCQF5wpiPPfoYmxzj3Bs3buS1rVq1igkViNawYaYgDPht4TcGs0uMgTmCIME/VSsg20hL0qFDB/r0008JvwWsEyQMprow2YWWDdFqESTkkUcfYVIHk+f169fz2hDhEpq8d955h3PRIcLurbfeSrfcYsofpj0fMOrYsSMhGi4ED6rQGsLHFdfQWoBVjNAoNmvWjKuGDhnKuEO7qBVghY+1QKsIHGCWCt9aJY6LAMxHQ4rOknsBApo4npSQKUKm481MzUghoBBQCCgEFAK1GwGnJYW4bCAfjuITZ+3D5Wg/K0RHRHRWbVRUmAeCyID0SDwRcEeSwpUrVzKxg8nsTz/9xKaJIEQggnPmzGECDKID80SMAcIFYgNNHEwcn3jiCR53zJgxTChAyiBI2wGNFXLGgeyB3MydO5fLunfvzv5wv/32G5M/EFEQJAQBwrngs7ljxw4eB3kiQXYwTxk5EkQRwYSQOgRjSzKMDpgTzp19Plca5g3SBlIFc2QEbgExxfyRlBwEC76Xcs3Qlsnz8ATOf2EeIJAwZ4YpMzAG4UIUW5k6ANFqZ8yYwcT16quv5hQDmB9IuMyjCZPP+Ph4JsyYF87XvFlzJrDa8+FaaiM4IlfeAw88oG1isY/rCdIJH0T4E0IbiJQpIJa4XpIcAh/k8sR6IAjCBGy6dROh6YUcPHjQYU2jeYLqi5rUCyOP4hgLE3FHg8XPX71YcLRrouajEFAIKAQUAgoBpyaF6vJVHgGk1LDlexkUFMRECyNdPeBqTucBYgLNF7RYSMcB8gjtFHwlYWIIATGBdg1EDQLChz7QlHl5eVHs2lgeF0RIRnhFO2gZISCE0BD27NmTj6H9A/mEhhGCuYKgIXE3SAn8IWECuz9uP/uEYt5bt27lc2IuIIEYG4QQfqaSNB06dKjcRN84DzSMEJA5aPcKCgpYWweyBM0nEoZDQPrsCZKcg1iCAEtB9Fr4IUHjCrIFwg0BSQNJRMoEScBBzjDXsWPHssYZWmesb8XKFRakENo6rPNColZCS4lr8M8//zChB/kbN24c74Oca9eFY3wgINS4lvJ3I3NwcqX6ckgEcL1kDkSHnKCalEJAIaAQUAgoBBQCDomAIoUOeVmqflLQRsFc01pAtGTgne49urMJJTRmiPAK7ReCskBAkHbv3k133XUXH0NjpxVo8xA8BVpEyKnTp3gsLSHUtsc4khCiHKQVqUakQIsFARGBNg2C/JMgTu3bt2cCB40hNF8QaBhBvCDW+em4sBJfriLJtxSYvkKaNm0qi8rdgjhqCSHwefXVV1mDCmykFBsFKbbxVwetJeTHH380kzT4Dcpy2R+mqBBpEivLy9vCJBX4Ik8niC/MVkHWoam85557CP65EETyBbHFBwItoRRcV3luWaa2jocAfjNnzpzhlxGON7vqnRF+o9DwyxdP1Xs2xxrd7XxqEYMmJyFMvWHurkQhoBBQCCgEFAKVQcDG42lluqk2zoYAHg6gncMDo4y8CY0YiBUIFQQPVSBj0MqByMAnTxIymHii392jS0Ocu7mX/nygoZCEEGMhyTcezqABk6QT5VKszTBBcpD6QApySkLQFw83MH2F3yI0ciCUoSGhrHkDUcS50A7+cJgz2sDn8VIEZrWQLZu3UO8+vSscCppLrSCAD9bzzTff8PxAtKVGUraDaaoUiRGikfboXjr3oGDLcSVuIK0IAlMZQSCh3r17MyFEe2hVQQqhiQTB1pI/7GuP0R64QrsInJU4NgLn0rMoIS2PjK6lLyIce8ZVNzudrkiQYeRrN1kjVN3Ijj+Si4vJF1iuXZ+fQ27xiYoUOv6lUzNUCCgEFAIOg0DpU73DTElNpDoQgG8bzATHjx/PAWEQ+AVRKUHcZBRLnHfQwEH0zpR3ODqlNB1FOdInxMbG0qHDh6hPnz5MLmPXxdolJiCTIImvvfYa+xbCvDQ9LZ2u6nUVhisjIKbwDYSJZYP6DVhjBqIoNYE4P6JrIjkzzFhRB6ICX0P46EFg5grTOWjCEFQFbfbt21fmXJUpgCksiNq7771Lq1avotTUVLOZbWX6g5xiPkaDkX3xpEmm7AtTWeAJLOETCK0dzgdCjrlD8wjN7OEjhy3MbzEm1nXivN8fxoMW98TxEzw0tHk43rVzF+fhhOko/F1xrr59+/JYMF2FNGvajLfyC3OQpqKyDFuY50Ic3W+WJ1nLv6CJ9o+IJo8Q+3nnaipE0PTDXLs2agpxv4HIteemJlD2yZ019VKrdSkEFAIKAYVANSCgSGE1gOqIQ0Lb9v7777PPHoKOQEDa4NenNfGUJqQw25T+gmgLXzeYk84SwU/wgfTv35+3tr5ALuAfiMicjz76KDdBwBZJCq21UTC9hGYNuR4h0FROmjSJiRWOoflbtGgRB3qRxAUpJqAVlJpOtIOPP/9vTwAAQABJREFUHvohaioelNBWajDlg5P1udFPK7IeZpfQ+MEsFaQU/o32RI4t6xHBFNrBMQ+M4XmArGoFaSFgbos8gAj6Av9J4IV5I2IrBPPWmqTK/lgvfCfl9Vm7di0hII8UBLh5acJLTB4RwOfFF1/k6yz9NdEO2kJrDSgi0NoSEG8QUXs5Om31UWWXBwEXXanJ7+WZgTqrQqDmIiBzVbrpT5Jv+nzSGdKpIHAAFfp0oWKdfxkri5qLhFqZQkAhUBMRcBE3OWFwU/WCPGggIXioVlJ1CCD4C0wVkSbAnoC8xMXFUevWrW02AbmDlg3moJIAaRuCBMG0sU6dOqT1s0MbaKKQ4gC+adBaVUbgt4g5V6Y9zCIRTCUmJqbMuStzLrTB2mAmC7IFs9aLEfgmgRhLU1tE3kQ0UvgJSpPaisbFnxaCzEADZ00aZV/MEyah0BZKgaYP+ANjW9cHkV6ffPJJJpWVNSHF2PBPhK8jcNGeT57X1lZfqKdRd4ziiKyShNpqVx1lmCvwgX9reYLfjNYUt7y2Nb0u7tBxSil0I/fgejV9qWXWpzSFZTWFN4wYVganmlSAF2f4fwW+tNUhuIfjHgwNrPYe7psxm7wS5pNrUSHpw66g3LDRVOTZqtJTKCkxUPaJWVSUdYSKDcLU1zuS/OrfRO4Btv/PxsC58YvIkHeSz+HqGUb+DUexa4W1f792Enyeo19QYeZB0rn7kU9kP/KOtLyfFhsyKfPQNDLkJ5Nv/eGizSDtEEL7bqCsw5+QzjNEnHO0Rd3lPPD39+dnhWp6hL2cS6vw3HDnkW4dFTauQQ1kfAZYjNU2wbNYYJApun11rr1yT/XVOQM19n+OAMheeVJerkWQicoSCnkOkJvKCqJqXkhkTVvj4kFBmp3aqq9MGcgvtKO4CYG0gSBiC5PaygoeJmIEuS1PJOnUtpGaUG2Zdh/mpYjIOn36dNas2iKO2vZyHz6BF+oXOPun2dwdORCVOD4CBgP86koDJmlnnHT6GB3Zt4MSTx8nTy9vata2E7XsaPIn1rbbsX4FHdmzlfC2sMUVXemKHgO01Xb347ZvoGNxOyk/N5si6kZTpz5DyC8w2Ny+MD+P1i1ZQBmp56hd177UvH1ncx12Ek8epQO7/qWuA/5Hvn6BFnXqQCFwORDAvdUWMSxyixEkS/y2SzKpyLW+0BKW+n5rSYqte3Pq7omUm/CvWI72ffxByj61ljwD61Nkj7Iv0g05Ryh1z3QzBC46VyaF5gIbO9knvqOMQz9RiSC0UnITtpCr12dUt/cP5OLqR8aCREpYe69oY+Qm+cn7yT96EwW3nii7UMqOZyn/3D5y9490KFJonqDaUQgoBKoMAUUKqwxKNVBNQgDmtjB9hV8fAvLAZFOmpnCEdUJribQSCxcuNOdCrOp5QUuHnIavvvLqRWtcq3pOjjiePbNivFDQknBowBE9F5pj+aIEWm1o7nGMt79SoPnA704GIJLlFW1tmY8aivQ09/N3aMuaJRbd//l9NvUcOIJueWg8l+Nh9udP3rBot3HFIuoh2ow838ZigPMHRhHx8tspL1Dc9o0W1Yt/+ZIemvARNW7dQUQFNdD0iQ9R/Ikj5C5wATkc/dTr1PGqgeZzzxbn9hJktd/w2y3GUQcKgcuJAP4utFpCzKXIu534CAsQt1Qq9mknSGEIScNtSSTtzdmQd0ZUgRCKoF6ubiZNpMEUdKww8wxlHnyPAls8Z9H93M6XLY4rOoD2L/2geKEn5g7ReYp7CyLzivMYC3Lo7MYHKKrXz5Sy8yUmhJiHq3cgGXKE7/zpWApqZRDzcqPiwhTKT44jF+GKEdnt04pOq+oVAgoBJ0dAkUInv4Bq+tWDAP5jR2ROfBxRQFp/+OGHap0atJi//vprtZ6jJgwOE3k8OMLEDGas0mQZmuXHHnuMl/j999/TgQMHCCZPIIIwdYQ/b9y+OPplzi9spvzII4+Y4UBOSZgeP/zww+ayyuy46kwPmdq2BXm5TPSatetEva65kRo2b0dJZ47TrA9epg2C9PUddjtF1G9IB3Zu4nb1YprS/ePf5TV9/fZzBGLY8apBhP62ZOf6lUwIofm7ddyLwsQljKBtBMmb++W7NH7qT7RvSywTwruenERtO/emaS+PpaXzvjWTwm1rl1L88UP00vQ5/JBs6zyqTCFwORDA/wXW5qNGFz8y6ITFjfg71ulCyVXnUempeQS3EWaiTSm41QtMvNCxKPsIJa7H33oJ5aXsFKSwdLj8pGVM1lACbV1RdlJppZ297GNC23ieEIZ3eoW8w00RtJM2jaHCjJNkyE3jnvrzYwW3vI/8GtxCp5cPpRLxAicv4S/yrTeCkrc/w+MENB4uCLDS3tuBWxUrBGoMAooU1phLqRaiEFAIXA4EZOAm+OJOmzaN/U618/jrr784IBK0u1JDqNUuQkMI82SQQG3QJ+0Yld23ZT7q4elFI8e+QD0GXWceJjAkjHoOvp5WLvyBks+eZlK47m9TVNqRgtgFh4kHXiHQEH780oOs2bNHChOFWSpk6G1jKSQ8ivc79xtKm/75k47G7WAtYeIpUxsQQg+hDWxxRTeCptIoCHKxMF1bPPszGnbHOAqPasD91ZdCwFEQsGUCijJjCbRvPoIQupd5kWGrj1xPcItn5a556+odLrRxwlS1uITcfUx/e7IyNe4T3nX3DydXD/FSiSomhS7Cf5BFzNMrrDTFkbtfPSaFYsKm+hKT2ahPlMnPUOfuyX+vhtxjpM/YLnwRE8jNN4gCm5lebpk6qW+FgEKgpiKgSGFNvbJqXQoBhYBDILBp0yYaMWKEmRBiUtr0HgiUgaBQiBT73HOWZmNyAcjHuWHDBk43ApPS66+/3mIM2c7WFiRMSwjRRl+QT3Hb1nPziHoNeZsgTDv9g4IpukkrPsZXw2ZtyNvXX2j5DpnLrHcatWjHRXv+XU0xzU25M1OTEujU0Thq2LS1UKa4kZvw84XoRWAOzKdIbwoUoBNr/+fX2eQbEEj9RiizUQZJfTkUArACsCZ5XFYsUqAY3cVHGo5aTttWP9mixJhDeYlLyZh/hgoy9lNh+gn2/YOZZmDTcbIZZR2ZIUw4EUTHhcI7vEVpce+a68rbCWg0hjIPz2fT0PhVN5B/vT5UlJ9EeUm7uZtnsOlv3sVNzF/8LeaenEP+TR6kYn2BqT60O6XsnixO60KRnT/geehzjpNv1DUiUM3A8k6t6hQCCgEnRkCRQie+eGrqCgGFgGMjAFNRfJDSpDwByUNOzz179lC7diaSJdunp6fTb7/9RkOHDmVN4rZt2zg9ipZYyrZu4iHPxc5DqmyDgDMzhelo0pkT7FMI7RweYDPSkqlBE8vUKXgYDgoNJ6npk2Not20696L+I0ax5m+PMBNF+8N7tlFQSDjd8cSr3LRBE1NUxdjF8+jKq66mvVtjqUkrEbUxK4OW//odPf7G5wRNJfweff0DhNbxQUEw22pPo/YVApcVAWuS51oiHp/Ex6XEFPUVfyvW5NHehPNTNlLq3s8tqnUeXhTZ5SNhItrUXJ557A/e9wptIjR2jczlldmJ7DqZkv59kYle5vFl5i7u/iLgWJcvTOMGNxdEcQ+lCwKZcWyh2b/QmB8vIp1misAy/enspsfIWJjH7fPO7iSfOksorMP75vHUjkJAIVBzEDBlvK0561ErUQgoBBQCDoMA0oBUJhUL2vTp04fJn/XkEaAGD5stWrRg7SAIZM+ePa2b8bHJfFQ8pdqRtYvn0DtP3cmEsN/w2+imB02aSQSjgXggIIWVIFIpBMFi7ElAcAhXZaQm0dnz5qT+waFmDSH8Ddt16U3L5s/k8+cIMjji7sdo0ffT2c/x9JE4+m3WNB7j9NGDbLKamZZi73SqXCHwnyCgJYLFwrQTIv0LEeMXD1A64VcoBe3xgZRHEN29IoS5qOgn/q6lQEuXvHOC6G/6O0vdNV6QNBHwRWgPw6/8SDar9DZlL/yCTZFHXVzFyyIxDqQo+xxlHTUR0tAO74oAMwGiVMxb/H27uOgopNUDlLb/aw5OU6zPYkKIcjdfUyThvLO72AeSB1NfCgGFQI1CQGkKa9TlVItRCCgEHAkBpFdBPqnKyKBBg9hENHZtrEVzaASbN29OU6dO5RQpIIc33ngjIfXKhcjSud/QEvGBiejtj7xMrTpqfI08PDkqaE5WepkhszPT2YQUZqC2ZMvqv+j37z6hbv3/RzeNeUaM48WpKT5/6yn69NVHacIn8/gB+Z7nJtN+EaE0S2gkW4hUGOfiTwmN4Xp65bMF9MkrD7OW8ukp31LK2TP01qMjaXvsUup/3R22TqnKFAL/OQI64fMHAdkD8QPdKgYBNBZbRB7lRhV8uQdeQQ0GL+FWBmFCmi7MQpEOAgFgzm16gMK7TKXcs9vPj6ITQWju5H2psUOaifg1N1F4i9vJPfKmMmdLP/i+OThNSBsEkTGZZmMcBKrJOPIrBTR5SKzFjer1XUD6zN1CM3icfKKuo3NbxjJBDGv/lCCHn/HYvg16U0jrl+nMqhFszpqT8BvZ8o0sMxFVoBBQCDgVAkpT6FSXS01WIaAQcCYEoAH08PAga6Jnbw3XXnstLV+x3KxtkO1Gjx5Nb7zxBpPB48eP09dffy2rLLZsPqrRPsjK1X/8xIQQkUWf/+BHC0Io2wSFRrIGEf6GUpBbEP6BMAm1JzvWreCqEfc8zoQQB0hD0UXkKUTfs6eOcr1OaEZgatpj8A3k5x9Ec2ZMpmGjxpKXjx+dSzxN0cL/EBJWpz4TVJBDJQqBy4mAJICYg9T8YQttoUHQwmIdyKEghaJM1sv5So2hPLa3dfOuT+Gdppk1cfqcs1SY+i9H/UQfaAthyolPibHo/DAlfFyQEWdz2IKUHaZy8TcnCSEKAqKHm8oFmS1IWWva/z971wEYRbW1T3pvkARCS0INvXdURFAULAjKAwUb9gbqU5/+dn0qdrGDXeTZsCKiIEXpvdcUIJQkJCG9J//9znKH2c1uEpCQTfYc2J2Z2+bebza7881p6t07pBsTwvyj86kwPYE8AxtzkvuKE6kyfMJ6cFsPb0sAm7KCo0Zf2REEBIGGg4CQwoZzLWUlgoAg4IQInHPOObTg9wWUlJTEs8PN4oYNWgtgPeG+fftyvsJNmzYZFYhUunv3bs6VhlyZSJOSnZ1t1Jt3EMnT3s0oIn0iYMxdT79jlVDe3LdLn8F8uH6ZRYOBA2gBIZ17W+qwn6YIHExEETkUonMj2pK4YymHuF61OLE9ufnp87fJxz+A+qsciJCAgGDKTDvC+4X5uVRSVET+QSF8LG+CQF0iYEv2MBfkLaxwV7TQvUSlajhJGM1/e/b6oe+hpVdS5k4VxMUkpXmJiuQd5xI3Nw/yDo4j/ybdK708fIMsvRQJDWjag4JbWv5+oDU8tGQMpW/5D9cjSimL+j7IPTDHsq/es5K+M/a9gywPYYwCtZO+dYZ6V0Ftuj/LxW6ePrwtTFMkVUlZkeV7xztAogQzIPImCDQwBOzbAzWwRcpyBAFBQBCobQQc3QQOHz6ccnJyaObMmZyfEFoG5Jns1auX8keq/Fxu7NixhNyHyHMIgfnp7NmzuS9uRosUYYL5qD3B2LaSmryfco5nstno3A9fta2mfsNGU9vOvWjIyLG0+Kc5KrfgS5SeZtEEIGUFZLDKb6jltYenUEFeDucURJCaPuddzHkKZz3/AA1T5p6BwY1o69pltGfLOopq1ZqatIzRXXkbv30jLV8wl2577HWOTIrCjr0G0jplLvrXr98Q/Ashcd378VbeBIG6RkD7Eep5gPx5eBRRuVcha/JwjL9/vDQxdPR9UFaQSzn7F/NLfQHwI5MKRd60+EV0UX5+rSi8Z+VgLqlrb1fJ53PUedy5Ht8j+G4pK7CQtaLsRB4muPX1SuP3uNqvUBFLP6LMXZ+qeanvBjVPiIdvoPIZDOd9/Za2/k7WRPo2bmsEu/GL7KFI5V+Ud3gV5aeOporSIjBgCmg1SXeTrSAgCDQgBIQUNqCLKUsRBASBukMAOQhh4mlPxowZQ3gdOXxEmU4GchJ7tEOkUdtoo/AffP75541hYmNj6emnn+a+uXm5FN0qWgWEsZ8s21700f37tvNYIIaI7mkrsXHdmRQ2imxGdzwxg2a+8ADnL0Q7aBdvevAFCg1vYnTz9LL8bICgQnoOHk65yu/w59nvsG+hbqiT2cNsVAsC2sx55znqpEhgBxPpQ7TRpD3baO5HloAa56v0FG0UURURBOoaAVtCiPm4u5WRZ7nyvy1NV/uKGLKHoeVzromhJoq28/cMCFG+gxatIEGzrxsosuUX3o4ad39Bl1Ta6mAxlSpOFChaynu+KqVEaIer6biKKsrnMJFOT78QatIfGsGTUnhsufJp3GMJatPnZF2jTo8rcnm1mm+mhRCqLkHRI8jDp9HJzrInCAgCDQYBN/XFZXwnnclV/fbbb/Tyyy/zE+8zOa6rj7V8+XIKDQ2lkSNHOoQC5mY7duzg3GcOG0mFIODkCOAJeHJyMl14oSWxsqPppqSkUHGxJXqmozauUr5t1z5KL/Ym70YtTnvJiDKqU1A0i26jTOVOkrqqBgXhSzt8kLWIEc2iWTNprz18FhG0xsMmUA5+itJU8Bm/wGCHfe2Np8s8VBRIjGFPW6rbNNStJuh67Xnph5UmahONuWx0Q10yrwvBluC3W1Bw0g/2TC9Yk8KysjLW1mN8r/yt5H30bVIJBqk0/BIqDh1FFV4WzZv5lsqRtlDnKSzO3cfT9Q7qqFI9XEhuHr41nj7G1prCqjrlp/xBRRlr1d9biDrHRcpfsG2l5hVlhZwz0d0rtJIGEY0L01epZPZbKKDFOKchhEFBQYTIzGa8Ky2sgRb4+fmxBQnSHbmS+PhYzJlhLeNqUlxUTCGhIVb5jmsDA9EU1gaqMqYgIAgIAnWAgCYF/+TUIGwtYtuf8hCeXt4UpUhkdYLk9fYEN7mRLaLtVUmZIFAnCIBwgHDj7woPHbT4FK4gbxVsxV0FYikt3KyUcT2p5AQp1JpCR4QQY7h5BCqCNZYC9IC1uPVvMkL5Jo6o8gwgo/bIou4EzSNeIoKAINCwEajs0NKw1yurEwQEAUGgwSKAG9iqbkYb7MJlYYJALSCgCZ7WxFo00RVU5NOfvHwDyNvLg8r84qjcI0oRx5rlKKyFacqQgoAgIAicEQREU3hGYJRBBAFBQBBwAgQqB/p0gknJFASB+ouA+SEL9tV/KgnoQSltZlstSp6wW8EhB4KAIFAPERBSWA8vmkxZEBAEBAF7CJSrRNpZR/dTRboleqi9Ng21DKH8EW2Royw21EU6WBeiUUL02otUWg/5cXcAlhQLAoKAICAI2EVAfjfswiKFgoAgUB8QQPAHBJkoKz0Z0r0+zLu25hgS4ENhymWvpCS3tk7htOPqyIuuGHjCdu1B6jMQHBxFCE7QkAXpWmDaWVpS2pCX6XBt+Kw39GvsaPE5lKO+50pUSpBaiZXo6LROUQ4fV1x7V/vdw+89xNXWjTUXFZ+d4Dq1SgoXLVpEO3fuxHpEzhACb731Fv3f//1ftaPl5eUJ9tWiJA2cGQHc8CGyYFUCQohE7q5IBOzhEhkZSe3ateMbZXv1UiYICAINCwFf35pHLG1YKydy5bU3tGsp66kaATwICAkJqbrRGaittZQUGRkZtGbNmjMwRRnCFoF+/foZia1t63BcWFhIwF9EEKjvCCDkfERERH1fhsxfEBAEBAFBQBAQBAQBp0ag1kihU69aJicICAKCgCAgCAgCgoAgIAgIAoKAIMAISMAs+SAIAoKAICAICAKCgCAgCAgCgoAg4MIICCl04YsvSxcEBAFBQBAQBAQBQUAQEAQEAUFASKF8BgQBQUAQEAQEAUFAEBAEBAFBQBBwYQSEFLrwxZelCwKCgCAgCAgCgoAgIAgIAoKAICCkUD4DgoAgIAgIAoKAICAICAKCgCAgCLgwAkIKXfjiy9IFAUFAEBAEBAFBQBAQBAQBQUAQEFIonwFBQBAQBAQBQUAQEAQEAUFAEBAEXBgBIYUufPFl6YKAICAICAKCgCAgCAgCgoAgIAgIKZTPgCAgCAgCgoAgIAgIAoKAICAICAIujICQQhe++LJ0QUAQEAQEAUFAEBAEBAFBQBAQBIQUymdAEBAEBAFBQBAQBAQBQUAQEAQEARdGQEihC198WbogIAgIAoKAICAICAKCgCAgCAgCQgrlMyAICAKCgCAgCAgCgoAgIAgIAoKACyMgpNCFL74sXRAQBAQBQUAQEAQEAUFAEBAEBAEhhfIZEAQEAUFAEBAEBAFBQBAQBAQBQcCFERBS6MIXX5YuCAgCgoAgIAgIAoKAICAICAKCgJBC+QwIAoKAICAICAKCgCAgCAgCgoAg4MIICCl04YsvSxcEBAFBQBAQBAQBQUAQEAQEAUFASKF8BgQBQUAQEAQEAUFAEBAEBAFBQBBwYQSEFLrwxZelCwKCgCAgCAgCgoAgIAgIAoKAICCkUD4DgoAgIAgIAoKAICAICAKCgCAgCLgwAkIKXfjiy9IFAUFAEBAEBAFBQBAQBAQBQUAQ8KwtCPbu3UszZ86sreFdetybb76Z2rVr5xCD/Px8SkpKclgvFYJAfUHA39+fYmJiHE73+PHjtH37dof1rlbRuHFj8vDwIB8fH1dbOpWXl5Obmxu/XG3xWDvE3d21nvNWVFTwdcdn3hWlrKyM/95dde34vONv3tXEVb/rXPV7Dp/vkuISimoWRbgnqk2pNVIYHx9P836ZR5s2b6rN+bvc2A8//DAB26pIYW5uLpPC6Ohol8NHFtxwEMDDjdTU1CpJYWhoKA0ePLjhLPofruTYsWMUEBBAfn5+/3Ck+tcdnxdPT0/y9vauf5P/hzMuKipicuRq172kpISw9sDAwH+IYP3rDkKcnZ1NISEh9W/yZ2DGWDuuu6s9CAF0rvpdV1hYyJ8cX1/fM/AJql9DpKSk8Hd8bc+61kghJh4TG0NeXl61vQaXGv+iiy6q0QcDTxM6d+7sUtjIYhsWAiCEO3bsaFiLquXV4EYJT1NdjRzUMqwyvCAgCAgCgoAg0OARqFVS2ODRkwUKAoKAIOBECOyOT6ItG9byk2QnmlaNpnLuuefSBRdcUKltRWkBUWEiuZXnU4VXUyKfSHJzdz1tYCVgpEAQEAQEAUFAEDiDCAgpPINgylCCgCAgCNQlAkVlbpTl14IyPOuXT2FgUUol2GAeB3+hgtT15JnwDHkWHqWCiBHkEXM7+QS35jrdplJnKRAEBAFBQBAQBASBU0JASOEpwSWNBQFBQBBwXgRKVeCJIjc/KvQMdt5J2pmZb8nxSqU6gERxzkFyL8ont7JyKslNpYqiTPI9EVwCbYQYVoJOCgQBQUAQEAQEgVNGQEjhKUMmHQQBQUAQcE4EQJBsJS/9EGUm77YtNo7DWnSggMbNjWPzTnlJMR1L3Ew5qQepOO84efsHU0jzdhQe242Uqs5omnFwJ6XuXke+QWHUsscw8vCxjpCWvHkx+QSGUUSbHkYf844mgCjTa9Bl3iHR5JGqAomUZJNHQBPy9G1k7lqj/azDS2j/uulqDRnk7ulNoVG9qPWQ12vUN3X3p3Rk52wqzDmmzFbd1RqbUky/hym46RDuf2T723Rk2xzej+oygaI632k17q6Fk9V506jrZT8ryOQn1wocORAEBAFBQBBwGgTkF8ppLoVMRBAQBM4UAohImHwwuVIIZ0Rtwys8PPy0ToXoZwkJCdSpU6fT6l/TTqtWraL9+/fT+PHja9qF23mp6JvuJrKGwrT4TbR3ydcOx+l40XUOSeHfH9xPRXnZlfo2ju1KPa+cSm4enpS6Zy1t/uEtJlvlpcV0ZMdKGjD5Ka7T59+54BPqPeHhSuOYC2zJIALmILKgX2Q/cjvSjCoKUykoohtVBMdU0g7qvubx9H7iigfo8PZf9CFvC47/RqkJPaj/xJXk5uk4UuuexTdT2r6/rPqW5O9TBPMl6jp6CIEQJqyYYdRj383Ni5p2uoXLUnbOovTENYoQhwohNFCSHUFAEBAEBAFnREBIoTNeFZmTICAI/CME1q9fT++88w7FxsbSM888Y4w1d+5c2rNnDz399NNGmaOdefPmUUR4BPXr389ogpyIb775Jn366adGWW3sJMQn0K7du055aJiPlttoC5t06E9BTWKsxqpQhGvz928SSFzj6C5WdeYD/0ZR1HrwFdQoujP5BIRRVkoC7Zj/kSI6Wyl9/3YKb92d9v01l4IiW1Hfif+nCOgG2vrze2q7kSLb96WKslLau3gONe92DjVq2dE8dKV9W1NQED0LMcTPlMq/VwFTUQ9yU/sV6p8W3U8f224P75jHRZ6+/krDeQ4VZh2g44d3UllRIe1aeCN1HGnR8tn2yz6y1CCEnr5+av79lbbwMOVlHiAvnyBufnDjR7yNaHsuVZSX0LGElXRg40yDFCaufYs1qp1Hfmw7vBwLAoKAICAICAJOhYCQQqe6HDIZQUAQOFMIIC3LgQMHmAS2b9+eh61Ko2R73g0bNlCLFi2sSGHv3r1rnRDazuNUju2tzy8knPAyS+qedUwIm3bsT36hkeYqq/0+Ex6xOgaxa9V7OO1e9CWbk1aUl1Fe+mFlTnkJeXj7KPPQXtw+Ny2ZSeGhrUtZ09j+/AlW4zg6AMHTCbl1QnIQQ7cKlZxd1ZWqfY8TGkTzGNrU1FyG/ZyUlbBH5eJ+164xtHWbf7iQctMOUP7xJK6z97bvr0e5GOvqP2mjvSZUWqQioyppf/4HvD2WEEelhfm8n7TqESaeTTuMIL+wqgkxd5A3QUAQEAQEAUGgDhEQUliH4MupBQFBoPYQQI7UPn360Lvvvkuvvfaa3RN98803tGLFCsrLyyOQyIkTJjIJnD59OsXHx9PBgwcJ2kGYMaIsKyuL3n77bXrkEQtZAoF59dVXadeuXZw4fcCAAXTDDTfwuZYsWUJ79+6ljIwMNjn18fGhf/3rXzRo0CCud3RuexPFWAsWLOCxYPp64w03Upu2bSo19VDzPOnpV6naKEhY+RPvxw681CiryU5h9jFK3rSEmzaO6apIltLgKSlTGkdIeZll6+7hoQhRPu1d+i11vvgm8vQJ4HqHb4q3aUKrrV9BBkHnYA5b4a32fCuUhk5pCXGsiB5rCFUbkEVHpDCoyUCuBzE8uOF5RWgfo7LiTCrIskQ79W/U2uGUinItwW+atBuh/CU/VdrFFYpAx1KzzrcqAhx2ot9JtDl1hirVczm8/Ufy8gugNueeNC91eDKpEAQEAUFAEBAE6hgBIYV1fAHk9IKAIFB7CICg3XzzzQQfPRA2W0lOTqZRo0ZRq1ataNGiRTTjrRk0q8csGjlyJKWmplKjRo1o6NChxo1+Tk4O7du3zxjmv//9L6WlpdHjjz9OqAP59FR+fZMmTaLExERatmwZk8D77ruPli9fTp999plBCh2dG+TRLMeOHaOPPvqICWWH9h1o2V/LaF/8PruksCaM8Jgy/cxJ2a+0et0pMLyl+VR29w9v+4uOH9xFecdT1XaPInj+1PtfD5FPkCXgS2iLdsrMciO17DmMUnat4TFCWrSnhFW/KLPTTsp0NVr5HM6g/MyjbG7aZvCVyv/Q5qdHcSuQKa0lBOkDEddSocgn+B/eQMM08ULgl+qkRdexlLzlW0UKZytC+z9l5omBKsjTz5/ihs1y2L1cEX6IxR9R+yQupYPrP1MmtVOpacdbVOCdIAJ53PLTJWpcS3vvgGDa9cdkPo7t/wCt+aI3lSjtoYd6SBHbfxo1ibvB4TmlQhAQBAQBQUAQqCsEqv9FrauZyXkFAUFAEPiHCEBbOHr0aPrkk0/sjjRt2jQaPnw4+x6CyKE9NITdunWjkJAQioqKYhI3cKDSONkR+Cc++eSTFB0dTV26dGECCiKopUOHDnT77bcTtiCoCHKjxdG5db3eZh3PYhLUs2dPJoIY56KLLtLVVtsylbbBYixpVWx1kLjqhJZw0OVW5Y4O0vZtokNb/2ZCiDYgej4BIUbzduddTcX5ObTiw0cofvkP1KRDX45SmrxpMXUYNoHWfvmc8rXboqKG+lPS6nlKe/g/o6/tDkxG2VxUEUSzuBcpT8Ii9XNVYv2TpbWL5ra2+74hbRR+ln4W4mZByDcwosogMyCOWmBCihekQpmyJq58k/djFOlTFFWR7ARljrofbFVFX71V+VuuVTj1pvgVL1BJQR63LSsupn1/T1cE8Rgfy5sgIAgIAoKAIOBMCNg8rnWmqclcBAFBQBD45wiMGzeOTS8ROMZW3n//fVq5ciVr90BIitWNe0lJiW0zu8dHjx4l9IE2UUvfvn3ZvFQfm7dau6XLanpumImCpD700EPk6+tLPXr0oJtuuolsNYoYtzrz0eOH9jC5a9SqI4VEVTY/1XMzb7tfcbcyuSyiwtx0Jnf7ln3H277XPErBTWIotHl7GjzleZW6Yiv5BjdWgWs607o5/6XYAaM4lUVRTib1HHcfawm3/fIeJW9eSh0uuNZ8Ct4HGYRoDaHWGjJJLFfmoorwAkNQNXNbbUrKnW3eQMBAxGA+GhQZS+2HvkEZ+3+lpLUfMInbPu9K6jxqrk0vfQhiWqFMTidTy14Wc+Gk1Y/SoS3fKTPZUso9tl6taRx5eofQwU0qoIyS6N730Z4lD6nUFR4U1WmSOtdUJpMDrttMG74eosxWj9GBNU8qk1JLe+4kb4KAICAICAKCgBMgYP3Y1QkmJFMQBAQBQeBMI3DNNdfQd999x75oeuydO3cyIXz55Zdp1qxZBJIWFGSJKqnbVKWJAhkEcTG3SUlJYaKo+zva1uTc5r73338/azun3DSF/Reff/55c7Wx7+6hfApttGxGpdpJXPkzH8YOrpmWUPeFliygUTOK7jOSel51HwepObLtb12tyGA4teh+PucvTN60iAqy0xWZukgFcjnKbUKiWvM2OCqW+5YU5Bh99Y4mgyB8eOlAM1zurVp5qmikVMrNsUYmiIrsVSXJGy2EEJrCbpfPJ9+Q9tSs21QKa2nJl5idetIU2HYc+EVCMg4s4S3eYvo/Z+znpq7l/dAWI1R6ih/5lZ40j81JW3QdR8cP/cX1voHhvA0M78Db/OyDvJU3QUAQEAQEAUHAmRAQUuhMV0PmIggIArWCAPwCAwICmATqEyDnIIiHzlm4ceNGK/NOmITu3u046bu3tzcFBgayv58eE8QS/onVSXXnNvdHXsRNmzaxBg3pMQb0H0CZmZnmJsZ+SUlppZQUujIndT9r+IKbxthND4HAMEh0X5yXxV0KFbHDy1aKTpTBT85WoAnbs+Qb5as3QfkNepG3n4VkF+ZYxinMzuAunt7WuQHNxBokUBNEkG4IeC4sQN3cLWRQk0K95UZ23tzdwSYtJp+ZSRazWRznpO3FhsfENi3+K9ry48XKN3CUIvkW4ukX1hRVCpNkKsjcwftJq/7DW7w1VlpCsxTlJCj/w5/ZTLZV3ycVUY7m6tIiCwEuzLUEt/H21UFqzL1lXxAQBAQBQUAQqFsExHy0bvGXswsCgkAtIKBJhXloBJxBBNGIiAguho8eSN2NN97IJAT+hCAZWi677DJaunSpUQ9toq1MnTqVoLVbu3Ytm51iDASfgZjHsu1X3bnN7YuKijg3IggsXgUFBTRlyhRzE2O/qnNqLWHrQVcY7c07R3etoh0LPlUBVPpT10vvUJqu3Srn4PsU2a6XMjWNVWQngLKPJNCRnZZgMvAdtJUd8z9UJqWtKFLlRoSEtojj7Z4/v6KoLgOV6eUypaXrYCS250r1puetTUZ1Oa4jm4dCIeihro0ihXxsuk5oayaVui+2zbreTclbv2Pz0R1/PKiCyzypoqIWGUFhQqIsORqPJy9Vpq6J3LW06Dh5+YYrYvsOrf/6Mg5Ms+G7sRwoBn6BEC//QG7DByfets27hs/TZrDF1DSy7QTlY/kap+RY/79BKsehhcg3iVPtRAQBQUAQEAQEASdDQEihk10QmY4gIAj8cwQQadQ22ij88r744gurwd944w1OOwH/vMjISKu60NBQ+vDDD2n//v0UHBzMdchbiEigWhBA5uOPP2aTTm8vb6uIoNdff71uZmwRfVRLVeeeeM1E3Yw6duzI58Q8EOG0bdu27FtoNDDteHp6cAoHUxHvFmSlUcrutRTQuJmKOmoxnbRtY3scFBlNjVp1otS9G/il6xF9tP354ymibU9dxFtEKc04sIP6TX7CKEd+xLgRk1Q0zs+5zicojDpeeJ1Rb7tjj8wzYXQDK1Tkkd9OEncuRLkNSdTlXv5NqO2QBylh5avKbLWESgtOajeDmrRWc/mSm7qfCESj+2ELU9N25/5H+SS+yMRQE0Iksu8y0voBwf41TzDp8wuJZD9D9Hf3ClLpKy6lw9t+UnUWDWlYi26KKI9AtYggIAgIAoKAIOBUCAgpdKrLIZMRBASBs41Ay5ZVp2WAGWlVAkIC4nY6Ut25zWNWNw+0dWQ+6hcSQSMe/NQ8XKX95t2HEV5aAho359QTMCuFj2BJUR75BjYiX5WKws2j8k9H07iB1FRpCN0VOTZLy57DVdCVgexr5x/axG5ftOeAMiZyZ2j/KpTfpgrsAt5WQWWKGIIgViaG5nOa95ECAq/M/fNUrsFl5BvQnMLbjlfaviZGMwR+aXOucWjsRHa4Tmk9r1Nmt98qLekKFVTnPGoUU9kfs0WPqUqjOl5hE2v0xU7swOnK1/J+Stv7JYW1GilJ7K3QkQNBQBAQBAQBZ0Kg8i+7M81O5iIICAKCgCBQpwh4KM1gYIR/tXOolHvQ1APJ66tLYA9yDWKoTUbRHWWFGbvJsyiTPFVU2KKsA+QenEbeAdZaXdOpHO6GRY8ivE5HEGUUL0eCZPZ+RkJ761Ygn826T7MulCNBQBAQBAQBQcDJEFDPXkUEAUGgPiAwY8YM9l2ry7kuXLiQzSXrcg5ybscIwIQVaSnqo9iagOrjosy9VFaYRRUlZVSUmUil+ZaIpvVxjTJnQUAQEAQEAUHAWRGon3cPzoqmE88LURTnzJlj9frzzz9Pa8ZjxozhAByn1bmaTiAdV111VTWtTq3a0XwdlZ/a6Gen9aeffkrffvstde3a1TghAo58opKyHzlyxCjDDvLnIQrmiy++SIsWLbKqsz1AIBX4tuG1d68lIqO5DcbGuX/6yRK5sVevXvTWW2/Rb7/9Zm4m+06CQHFJMZWdyPfnJFOq0TS0qajZp1CXuXn6KY2hMmpR9qMeXr5qY0kVUaOBpZEgIAgIAoKAICAI1AgBMR+tEUz1vxHIFohC48aNjcV06dKFhg0bZhzXdOfAgQOUkWEJnFDTPjVtl5WVxYE9atq+Ju0czddReU3GPJttsrOzOfrkCy+8wAFGkFwdZHDmzJmE1AadOnaiqKgonhLI//jx4yksLIyaNm1Ks2fPplGjRnGETNs5X3311RwgBcFTgDuCqnz55ZeEz4UWJExHOgRE7EQ0TuTmu/vuu+mZZ56hCy64gBBtU8R5EAj08aDI/L0UmH8yoIrzzK66mZz0x9NaQvQIiBpE7iHPkVtJBvn7tSU33+pTflR3JqkXBAQBQUAQEAQEAWsEhBRa49Ggj0AUFi9ebHeNO3bsoH379nEERh21EeRjy5YthKiNIIGHDh0iaIq0gKxAuwTtFXK2QXCMSI7mXG0IM79q1SrKzMikdu3bESI2ajl48CCtW7eOyergwYN1MeXm5tKSxUt4PsjNpgWaq7///ptzziH3nL//SV8nrGHDhg0UGxtL5rF03+q2ID/btm2jTp06Wa0zOTmZy9EfJBprPXz4MB0/fpzbohy+UMhzh7UhzQHWhXmCTJ1//vmcSsARniBka9as4UToSFXQpMnJABgY+/vvv+d1jhhhiVqI6/Tee+8x+bONpgltIq4zNITQuqAeaRiQJsF8o41xcY2gIQShxNyA2c8//2yQQjxIwPW//PLLacWKFejCMnHiRHr99df5HCNHjtTFsnUCBPr27EZDhwwkPz/rPIBOMLXTnoKHdyCR9wDuL6Ytpw2jdBQEBAFBQBAQBKpEQEhhlfC4RiWIAbREIDBpaWnUpk0bJiIggjfccAM98cQTrBkCWVmwYIEBCrRUqH/sscfY5BPmXtdccw3nULvllluMdpdeqsKyKxKF8VNSUpikgEzAnBU53kBiQAL//e9/s+YJ45533nlMpLB/00030b333svE8rbbbjMIFvrBrDEkJIS1oG+//TZr0tCnf//+rEkzJlHNDkgOUg1oDO6880669dZbmbAijx00rEgYjjxxIEsgcY8//jjPCcR03dp1NOXmKfTHH38wOUR/zA99evToQUhFYA9PpDMAPtC44UY+PT2dyaROgYBpw1RTE0Ict27dmv766y8moraksH379jR37lzGu1mzZgSijOtmSwgxzssvv4wNy4H9B6hY5WDTGkeQxKeeeopwHbFvFpBiEMhff/2VhBSakan7/by8PJ5EQyKFdY+qzEAQEAQEAUFAEGj4CMiD14Z/jY0VgqBcdNFFxksn2YYmCJo8aJe++uorio+Pt/Ivg6kgyN/nn39ujIUd5HXr27cvkzscr1y5ks0Zx407GaUvNTWVoGl75513mDAtW7aMevfuzSQQPm8gfPBrw/kxNwg0XNCOgXiBDIEAQTBfhP6H1grkC0QSJrHI3QZCOHnyZO4Dn7fVq1dbabd4AAdv0NSBEILcAgMQ0HfffZc1dyBgOBc0rEhQDlL4448/GnP9c5HFL3Per/NYQwkCBqIL7SDW9c0337D5JbSQWsx4Yt3QpC5ZsoTPAZIbEBCgm/IW+IHsaYEm1qwh1eXYwh8T2txLLrmEtyBuwKYqAYkcO24s57+bMGECN8X18vT0JCR8tyeYD/LmiTgXAvgsQWstIggIAoKAICAICAKCwKkgIJrCU0GrnreFNgrkTgs0ghBoFd58803WikFTCIFmT2ur7r//fpo0aRKX275hvDvuuIMJAshS9+7d2e9MtwsPDydorNAGdaNHjyaQRpha4uYVpBCCuUGzBoEmSpufwoctISGBy5OSkuiRRx5h81SQr379+rFZ5549e7geZo2Qc889lzWGW7dupUGDBnFZVW86wArawzQT2jrMDaaqIL6zZs1iQojzQwsJM1pg1qdPH5r/23wafeloQtAekFIISJwmh/q8u3btMrRwZjxBqkE0MeeBAwcSSFlMTIzuxluQXtvE6lYNTAcgsCCvU6dO5XGgBQZm0ARr/1Fc96+//pp7Pfnkk6xZhB/iww8/zHNBoBpoMKEpBPFGQBvgAXNZJHSHYD615VfKJ5C300IADwtES3ha0EknQUAQEAQEAUHApREQUuhClx++bv/6178qrRgBTEBkQAqQTNtsqojGgwY6JlZDhgxhMgfzSGjTHn/scavxofWDnxq0e7///js999xzbKIKTRoE5m6YV00EY4EgaYFPo6+vL79QBo0fCCi0JTCFrGkQFJ1AHOQMWjq8pkyZwto4mFhCewctJXwNb7/9dn16Nvt89tlnaefOnXxuBGKBaHKrNX4YC321mPHEuYEbzHKBD8w1gSVMTrVgHBDVmggCxcB0FiavEJA3kGX0h4ksJCgoiLcgjD/88AMh1QXMdbVAWwwSCM2pWUBc4WMIASGE2a6IcyGQpHxZd2zdTiWlpc41sbMwG3xmYSZtz1T6LJy+Tk9Rrkz3iSrIXUVorc/i7lZO3u755OuWQ6XkSQVljaiswkNFniXq06snW5nU5/XJ3AUBQUAQcGYEhBQ689U5w3MrKioybuoxNDSB0Eoh0MuVV17Jmrx58+ad8llBOmCiCNJ24UUXWvWHtg1mp0j/AN9E+LhB49a2bVsmJ/DLe+mll9jX0KqjnQMEvIGGa+jQoRzIZfv27XTPPffwWCCA0HZCu6VJTU20hDgNtHqIwAktKcgUcPnuu++YbEJrhsA155xzDmMHc1gtMHfFmnBOtME4EGjkYEqLKJ2dO3dm0qf72G5hTgvtJPwKEc0TfYGPmRRiXK0tRX9o72AKjC0Ec0JgG/hDggTCbDUxMZHXBPNVCOpgCmsWBKUB0QOJ1WQP7UB8NalEe5iSwq8R5F4L5tO8eXN9KFsnQSAru4DcQqIoKDjCSWZ09qZRVgZSaDE/P3tndY4zgRCDF3p41E9SWFEOUkvkT+nUtmIudaAVdNw9lNaW30WZ1JoObV/O33nOgbbMQhAQBASBhomAkMKGeV3tripfham/9tprjToQGZh8ogykDiaDIDE1ERBALdA+oj80jDoKqa7DU/v58+dzFEyUQbMH7ZomcSB10DZiPGgsbZ/ym4/hiwcTzbFjx/Lw8E2EWSvGgn/iAw88QMOHD+c6+MLFxcXxPt7M8zUKTeUw6XzwwQc5fQPqYb4KU04QXgS3wbnM6TzQBqZ6KF+/fj3dddddKGK5/vrrCWQPWwg0c/BRtCelSqMD7LQWD+RUr0G3xzF8LJEeAoLrhHQUWh559BHefe2117gNTFXhJwrBuqHx09pBLlRvx44dY+0mfBnx0oJr+Morr1hdR1wzjKM1urgBhZ8nAgOJOBcC7ooU+Ic0Iv/wFs41sbMwG/wtQVMGDFxNyhUhLq8oZz/g+rz2oPw0Cs05Rp5qLf5uRRTpl0rlIUMpZe86/m3Ad4+j7/L6vG6ZuyAgCAgCzoCAm4oYaXlEd4ZnA80CzNJOR/N0hqfSoIaDiSF+GKuK+gjNETRyQ4cOrfHaoXnCRwE+fKcq0FIhF56t2aN5HEQdhW8atEu2Zp2og+8hzDerE8wRmjVo87RmTveBySiC5IBY2ZIg3aa6LTSb6KsJENpjXGCKcW0FJqx4QUNnS4i1z111mMLcFT6cWD/MX20F5wYxRDAc+DHWRIApfABB/G3nVZP+VbWBOS20oyCGjgLeVNW/pnWn8zmu6dgNtd3CpcspvcRbkcLohrpEh+sSUlj/SCG+z6EldHO3mP36Fe2l1nmfUkzhSsr2DKXN/ndQduAFtOevudSjUzsO4GUmhYiMDAsY8/e1ww9IA6sAdvjtcVUzfqwd1938eWhgl9jhcvCAH4HgzvRvu8MTOkkFYjpA8KDa1QT3dHAlqu3vOtEUutony8F6tR+cg2qHxdDewdQSpo9mk0fbDrYEzlxfVZ25HfahOWzXrp1tMR/jCxLRSf+J6JQM5jEwrj1CiDYgp3jZk+rIoO4DMqj9GnWZeQvCCQ0pgsKAkNXkRxCYngqu5vNVtY8vZZj7IpBNbRLCquYgdY4RKCsto4oy+8/5jhyIpz1b1tNhtfXx9aMO3fpS5z4nc4Ni1LzsLFr++1xKTthDwY3CqUvfcymue1/HJzTV7N2+gbauXkbZGccoNq4b9b9gNPn6ncwjWpifS0vnfUOZx1Kox6BhatyT+UcxzKGkvbRjwwoaNPwKCggWf1UTtA1uF4QG3+X88nDjB5IoK/SKpiyfzlRSvI4KPRpRjv9ArtMA4LuvJtrCopwESlz1JBUcP0BlpYXk7R9GMf0fpeCmQ/RQvD2y5U2lhfyRSotyyNNHPWiMG0NRne+0amPvICPpRzq68wsqyD6sXDnLyS+kJXW44H3y8LYES0Of+GV3U+ahteSp8my2Pe9FCgzvbQxVUVpAW38dq+YVTnHDPzPKZUcQEAQEgbpEQEhhXaLfAM4NMghTRfj7idQeAtOmTeOop/BVRI7AupKFfyxkv0dH0Wjral51ed74ffF2T+/n72el+cWT7c2bN/NDjaZNm3IfaDmSDyZTVLMoK5KNJ8F4QYN+KgLTSbcK5VhnkhKl6Z494xla9ecvplKi37/7lIaMvJKuvdsSUAhk8eV/30j5udlGu4Xff0FX3nAPXTjuBqPM3s7yBd/T528+bVStWjyPVvzxA93zzLtM8KDFe/mhm5hsevv40JJfvqIpDz1Pfc4dyX1ACD559XEmq8PHWKL4GoPJToNDAGRQE0O9OGgMy929VGAZb0X8UO9B5W5+XI22WtC3Ktm96EY6lrBSNTnZpyj3OG39eQq1GTyVmna6jbtv+n4E5R07aAxVlJdNCStmUOq+n6n75b8Z5bY7G78dSvmZR62KC3MyafXnQ6j31T+TT1Br2jH/aspMtgTlKqLjtOWHSdT32mXk5Wv5e975x2TKSUmg8NaRVuPIgSAgCAgCdYmAkMK6RL8BnLumwVwawFLrdAnQJsJnsK4F6TfwEjmJwIvTX+QbXGgwQPJ0SghoeBFtFwI/TeSqhKkXzJFh+oMAPvBHxRZmvtC6a0HuSKRaefrpk0RL11W1tWiRrW+aC/PzmBBCM3je6PHUJq4rHT6YQDOff4j+/m0uDb/iWmraMpZmv/kME8Irrrubzhk5lo4dTaa3n7qH5n78JvUcPIIioiqbT2Mu0C6CEILs3fvsexQV3Zq+fnc6gRgu/OFzunzyXbRl9VImhDf++znq1n8ovfzgDTTvyw8MUrhmya90MH4XPfXBj6w9qmqNUtcwEAC5gy+kNh110xrDE8srU8SwTD1M8FQ+42YiaN63h0TWkc2qWEVi9fSm4Mi2imCWKAIWr/5Gyylp3XtMCtP2zjYIoX9YMwqJ6k5ZRzYy2ctNTVKk8ltF2MbZG57yj6dwuZd/EAVFtKPC7KOq32GlMCyj3YvvoW6X/aI0hFtVGzdqPeBOOrx9NoE07ltyN3UcOYegxcxM3kYePr5Ku/iJ3XNIoSAgCAgCdYGAkMK6QF3OKQgIAg0GgQ8++IDXAn/U//znP1ZBgFDx5ewvCZFyYXarNYRm7SLMcA8cOMAksH379jyWWTPCBTV8Ky0pVeaj1l/r3sr/4pq7/o/OudgSoAlDhTSO5OMF33xMqYcPUlhkFMXv3ExNmkfTyKtv5LPBhHPczffTRy89Sot/nkNX32I/sNDKhT9y+0uvvZ3adLKkUpl4z2O0YcVCNhe9bJK6MVamoRAQQpiUduo5kDWVpconrEzdTH+viOeY6+9R52/F7eStYSOgtYQghBAc6wik5E5U7q20fF7l5KEenui/BWxrYjrqHRBGEa3Pp9hBLxsg7l54PR1LXEXl6oEMJGP/H7wFMes57k/ex9uqT7tTWXGRql/gkBT6KDIY3XcaRbSbYPRbN2cAQRtZnJtG+RmKEKq5eioT7aiud6kUSQW0f+2HlJ91gNvv/P1mta2guGEvGf1lRxAQBAQBZ0BAff2KCAKCgCAgCNQWAgsXLaTrrrvOIIQ4T5u2bYzTIfASTIIdRahFQ0SIBeG89dZb6dFHHyUzqTQGUjt8k21jXgf/QTMhRPvCgnzatmYZd23SIoZyszN5P7RxBG/1W89Bw3n3yH77JrKoTE48Qfj6nae7qQAIPtS59xDWPGZnpittjzfXlZ64KS9WN94Q3PT/+cMXFBgSSheMmcRl8tbwEdBaQvNKYfrMkWOVxlCpBplYoV5rBrGtiT91jzELrQhhRUUpZR2F5k5FY/ayPDBp3PoSPgYBzD76N+9nHV5CZSUW0hjR+gous/fWZ+IaK0IIElicbzG59vIPIQ+vAO5WoSwHIOWKFELc3D0o69Aiyss4RGEtulJoixFcLm+CgCAgCDgLAkIKneVKyDwEAUGgwSEAc1KYi5533knCZG+RN9xwA+dhW7VqVaVqpA9B5Fnkynzw3w9yXs598fsqtUMBzIy19sVuA1WIgDMvTruWDimiB59CaOcahTdl88/dW9bRgb07ja4lJYXkHxjMpqRGoc0OAsdAQiMsfpK6Oizc4i+VmXaUYjp04eLFP3/J59+yaim17dxTkdHjNP+rWTT53qdo6S//o+fumUBvPHobJSitpUjDRsCcOkQTP6zYrVQFoClRO2UeJ7WH6lBrDNGmppKbtkb5+vWhkoI87tK0g8X0Pbz11U0jRKQAAEAASURBVBTURD2YURo9+Bqu+KgLbZunfA3VcXBUBwqLHlWjUxzZ/jZtmjtezRMEUJmLDnyKfQrdVGoUEM49i2+mIzt+4LGCIjrR3qX/UWatXooUnkcrP+5Ky2d1pDWz+1JB5sm/uRqdWBoJAoKAIFALCFjbGdXCCWRIQUAQEARcFQGYlMJ/sDqBtnD06NH0ySef0IABA6yaZx3PYm1Jz549CdFxzVpGq4bqwJ75qLnNnz9+SV9/YDFbGz7mWhVEZhpX46Z85NU30U+fv0P/nTqRmke3IQSHSTm0n+t9/SzaD/NYeh9RRSHQDprFW2koIYWFBRxptPuAoTRvzkx+wf/wlkem03ezXqXzRl1N+/dso29mvkIt28TR/n07afoD19OLny1gM1fzmLLfMBDQBE+TQfNxBfwMS6FZU+RQvdhsFGXqM4p93ac6JBJXPkiHt/2smilTVCURbc+lmAH/5X28+QW3ZF9D7FeUqROeEP/QGL1b5XbLT6NVf8vDGZDA1iqITVCTgdwnou15lLp3MaXt+4uP4d/oGxKjypYoP8O7KGHV26pczUutqSQ/h7bMu4b6X7uhyvNJpSAgCAgCtY2AaAprG2EZXxAQBFwWAeTlBLmqiYwbN075H5VVyu0KEojovg899BDdcsstHJgGGshTlV9mv8eEMDi0Ed311AwaN+V+q0TvF4+fQuNvfZAJYZoKMgNTvUEjLuPTREQ1d3i64EYWk9P8nJNRS9EYWkBIcFgj3t76yCt0x+Nv0DV3PkpPvDeX8lT7LcqE9ZIJN9PS+d9QdNuO9Oibc+jh177g9qtV8BmRhokAiJ0meWZCyKvFXYkH9pR/rIpIahbleWg+dLifuPIhRQh/UvUq4IyHJ7Uf+hi1P9/i+4tOyZtfYYKG/aYdL6K+ExdSZPthOFSpJhYQNIBVyeYfLjQIIQLO9Bz7nRrnFqNLu6HvUmz/2ygwMoYaRfemXuN+oIMbPlOpK8Lp+BFLZFTUDbp+A7mp+ZUqc+6iXMsDGGMQ2REEBAFB4CwjUK9JIZJnf/PNN2cZspOnQ3JwBIjAjZyIICAICAK2CEAD6KO0YvPmzbOtsnt8zTXXcN5PfaOsG91///2sRZxy0xTatWsXPf/887rKauvj421F9HTlwrmf0S9fvk8tWrenx975lrr0GaKrjC1u0s+/bALXvzl3FRO3YZdfw/WNmzQz2tnuhIU34aKDiXusqg6pXIcQ7acIc8Fu/c+lcy4ZRwFBofT5G0/RFSoyqZ+6qU5VGsmYDl25fWSzlmzKmnYkmY/lreEioLV+ZoKIKKTkociferG2UH0utampopLVgoHcg4e3WYIf+QaF0YDJa5UPoOVzrDun7YUGkcgnIITaDHmDvANaULvz3iEQPEjKnu95a+9tx/yrKDftAFc1julD/a5ZS35hHSs1bdZtKqe26HjhbNqx4CY2Me044gMVfdSSziKkaW9y8/QjBK6BZB5YUGkMKRAEBAFB4Gwi4DSkcM3qNdSvX79Kr5EjRzrE4+uvv6Y333zTYf2Zqjh8+DB9/PHHBBJolmeffZZNvmAiJiIICAKCgD0ELrnkEsJ31e7du7kahA8PtOzJ0KFDKSAggJCPUktCQgKns4Dmrl//fjSg/wD2P9T15m1RUTGH+TeXYR85CeEbeP+LsygoJMy2mo8RCdQsSBfw8xfvctGACywaQxykHDpAyGmo23ftayGYf8//1uiORPSJyiS0tUpi7x8QbJTrne8/fkORwQAadNEYLvIPDKGM1MO8X6DM6YqVJjQwSBLYa7wa4lY/+NDEUK9RawfdlekoRLfDviaP2HckR3ZZPoeI/tn7XyuZeNm2dXNjVaQKEJNjVCEgTUmBxRRa0VAuT1r9KG358WJC9FItWUd28m5wVBzFjbBotXWdve3hLa+rlBVHKFS19wvrpFJRBHKzwmyLZrCkuICPAxpbHorYG0PKBAFBQBA4GwhU7+xyNmahzlGknLILCwupf//+1KrVybDkwcGVbyjO0pSM0+DJPHLEwaenR48eRvmYMWMIIeQbN25slMmOICAIuCYCtje3GoWxY8dSVlYW5yyEfyEsC5CvEIFj7EVTvPnmm2n69OkUEWExy4SpKB5+IYgMXgUFBTRlyhQ9fLXbowcTKft4BsFs9CuVP9BWBl14BbXv2pt+nv2uCjKzgzr2GkBeXj4qpcQi2rt1PSG/Ieq1vHjfJI4qipyCCFLTpe85nMpi3V+/K/9JL4psEU3LfrXcmA+3E1F0z7YNKlXF1yqx/TuGv2WXPoMJuQoX//Q/9i/EuTr2GqRPKdsGigAIn/67sSV85UpDCNH1NYWgKDeDm5YqX1YEcjELfP8G3bRdmXpeRfHLX1eEs5zbePn6U0lhPhgoN2/acQJv05OWqDyE6ZTrbtEMFuclq4cuFnPw7CO7Ko3vGxjKRFSfs7wkh5LWzlQaT3fqpHIUQiLbXkHZR16k9P3rCaksyooKVb2H4Y+o+8pWEBAEBIGzjYDTkEK98GuvvbbKSH14gr5hwwYKCgqijAzLlz/6pqWl8dN3PGlv1Mjiw7JixQrOazRkyElTKTytX7RoEeXk5HBABx0VEIml161bR4j017dvXzr//PP5hg35xZYvX87TW7hwIeGpfZMmTTiEPG7a8NLJqtEoMTGRfvrpJ36S36d3H6tE35g7bug6d+5MP/74I+Xn59MVV1xBMTExPL68CQKCQP1FADkIESjGntx4442E1/79+5kQhoaGcjMElbENLAP/wS++OKmB6NixI0cfRV98b7Vt25Z8Ve5Be8LmoxUWLYeuT1IaOwiI4ao/f9HFxha5BUH6wiObEfIW7ty02qjrc86FNGnqk8YxdnTgHE1ocdN+z3Pv0luP3ckJ63Vj5DXsNWS4PuRtiYrE+vlrjxO0i516DTTqkMswcdcW+ur9F7lsxJWTrIio0VB2GgQCZjKoF4QyaAnd3csJSkJ39h8ESbOQQ7Sz10/311tN2vj4BMnTdRUVFlePpp1uU8nrt9HRPYuYCOropIqBUlTcRdQk7gbuYktIj+76WA9l2dqMX6qi9Zpl6y9j1ZrKKKrjSENjibFTdn9NOamJnNsQ62vV6zpzN9kXBAQBQaBOEHBTX7KWR2Nn+PS//fYbzZgxo8a+NDCnuvPOO7mPJmq2U0KeLvjm4GYET8xLlLkTnrij799//0133HEHIZG0vsmaMGEC30T98ovlRghJpF948QXuj5sqkDKEgF+2bBk9+OCD6um4F58S40ID+O233/LT/a+++spqKtAWfvbZZ/TKK6/Qp59+Slu2bOF6zOGuu+4yEuwi0S40nzNnzuT6yZMnc1uUmwWkEyS3JvL777/z+FWZ1aamptKOHTsIBFlEEKivCMjn+NSv3IJFyyiz1JcCmsScemfVA5FEjx5MUmk0iqhVmw7k628xdavpYPADzDmeTs1j2xPyI9oT5EiERtHzxPetboOfopTkJOVvGEJBSqt5qoKAPu5KE6T9z061f31uD1PfcqX10oTd2deibzs06dLHnmU51KJwDnXM/44yfKJoY8BLVOIZSXv+mks9OrWjCy64wGpp+K2GJj0w8NQ+p3qQitICSov/mvLSt1JA424U0eYqg7zpNv9kC81iWXGOXZ/D3GPrKefwcoqMm0Qe3vZNuqs6NzDLzs7me6Cq2jXUOqwd110/nGqo67S3Lty74m/d29vbXnWDLYM1IcTRQ9EGu3C1sJSUFHYtOd3vuppi43SaQhAt89N2kDOQwbVr1zIhxI8CTKtA4GBmBdPOmgg0idNfmk5xcXFM5KDd27ZtGweB6NChAz+J79OnDz+JxBxA+g4ePMiJogcOHEhTp07lMrP5qO15n3jiCf6wgihGR0cTfA6hNVy6dKmh/cQf8RtvvMFkEQQPZHTpkqVWGkXbceVYEBAEBIGzgQBIoM4peDrni4hqQXhVJb5+/narQRCatoy1WyeFDQsBXGsQ2ROue7w4lPmWHaGg4njyVBo9v6LjFOS2lTKCrYngmUQCgV4iO9Selg4BbMhBNpfA8N6El4ggIAgIAs6CgLWdkRPMCome8TRAv/AkEAItHOSZZ54xNHqn8rQApBIaukceecQw9+zSpQtrHGNjY1kzCPPQl156iU28cK6tW7diUyOBzxCI54gRIwgkE3OD5hOi5459mLaCZOLpFggqpED5PogIAoKAIPBPEfD08lQh7p3ua/2fLkv6N0AEoNHVmkJjeTBcUi9sIO4kv40WJORdEBAEBIHaR8DpNIXQCtozH0UEUBApROY7HYGvIAR+P7YCjd0DDzxAYWFhnA+spnnFzOMcS7OM36ZNG6MY58KcMzMzjTLZEQQEAUGg1hBQJoQpe9dT2e51tXYKZx2Yo1YqbZP673JiIVEng7bUNwC0+ai/ZzGVBSjT4gA/yigJop1ZxyirZC7lZ6WrJbWrkU9hfVu7zFcQEAQEAWdBwOlIoSNgENAFmj5o7xCIwZHY+uvpdu3atePd1atX0+WXX66Lefvqq69ywBhoCvHkEsFizG20ryG0gY6kVbQlYir8A6+//nputnnzZp5zy5YtHXWTckFAEBAEzhgCzSIbU3jogBr7KJ+xEzvBQPAtg695ffGrO5OQwaIGv33IiVn/5VKCfRC87IeaFoOHtpU0i6Z62RUEBAFBQBD4Zwg4HSmcP38+xcfHG6uCZnD8+PEcDRQR+R5++GG65557OGcgTEI1YUNEUAj8+eCAjEiiO3fupBYtLP4t8BcEsXz66ac5JHyzZs0IwXDg0xcVFcVtEdUUxO/dd981zo+d3r0tdv8InANBUJhevXrxvn7DPBBUBqQTJqhdu3al119/nasRYVREEBAEzjwCMDNHQBoRCwIgBa5KjGCVAdLgisQBa4foreXT0LDeEXkXL7NAwwgybI5Ebq5v6PtIb1PVw+qGvH6sHVZYrvj3js+8K37XaaVPQ/6ec/Q3m5eXZ7i+OWpzJsqdhhTqi/zrr78SXlr8/f2ZFCJNxLhx4zgiKIgcfPYQLEZ/SKAJRBAYpH3AC0TPHNETpG3WrFns5/fkk0/y8MgvCLNR5PyaNm0a3XDDDfyjCvNVnWgaDTEHpMr48ssv6e677+aUEnPmWHIO8UAn3p577jkOfvP5559zCdaEcyHojBa9ThzX5pcZzGURPVVEEKjPCISHh9fn6Z/1uUNLhu8bEEMRQUAQEAQEAUFAEBAEaoqA06SkqOmE8WQI/oWISqq1hOa+yckquax6itKqlcWc01yn9/VTRZ3PEOV46rRnzx4e19ENFYLgwLQUY5tzE+px9RZRS9PT0wn5xc60OU9NUlLoechWEBAEBAFBQBAQBAQBQUAQEAQEgeoQcBpNYXUT1fXwK8DLkWhzUUf1KDeTQd0ORBAkripBOglEFq1O4EMofoTVoST1goAgIAgIAoKAICAICAKCgCDgDAhI7HJnuAoyB0FAEBAEBAFBQBAQBAQBQUAQEATqCAEhhXUEvJxWEBAEBAFBQBAQBAQBQUAQEAQEAWdAQEihM1wFmYMgIAgIAoKAICAICAKCgCAgCAgCdYSAkMI6Al5OKwgIAoKAICAICAKCgCAgCAgCgoAzIFCvSSEijSLhvDPIihUraMeOHc4wFZmDICAICAKCgCAgCAgCgoAgIAgIAjVGoN5FH9Ury83NpQkTJhCS0g8fPlwX8xZ1SHpvLw8g0lUgh19kZKRVH/MBEmIjGqm9lBdoh7QYSEmBXIlakM4Cyeq/+eYbQs5EEUFAEKh9BPD3nJ+fX/snqkdncPTdV4+WIFMVBAQBQUAQEAQEgbOMQL0lhS+++CIVFRUREsZDjhw5Qv/9739p9erVBFIHufjii7lM5x18+eWX6YsvvuA8hiB0L730EiFRPaSgoIDeeust+uGHHygnJ4fL4uLi6M0336SmTZvycVJSEt166618LhQMHDiQ65GL8Prrr6cff/yRHnjgAd5yhzp6w00y5ioiCNR3BPz9/SkmJsbhMrKzs2n79u0O612tonHjxvxA60znR60POOIBAR4E2nsYWB/m/0/miLVD3N3rtfHPKUNQUVHBv+f6N/6UB6jnHZBf2ZXXjs+7q/69u+J3nat+z+FrqqS4hKKaRRHuiWpT6iUpRPJ6ELBp06YZAN199920b98+JnldunShJUuW0Pz58yk6OpruuOMO1uB99tln1Lt3bxoxfATNnDWT0GfBggUUFRVFb7/9Nn3++efUo0cPJnsHDhygefPm0b///W8ux4/PpEmTmDDee++9hAT1c+fOpccee4ymT5/O1wj7IIe//fYbjRw5sjavW5VjQ1MKUoi1iwgC9RUBPNxITU2tkhSGhobS4MGD6+sSz/i8YQUBTSEsGVxN8Hnx9PQk5JN1NcEDUtwwudp1Lykp4YfDgYGBrnbJCfckeCgWEhLicmvHgrF2XHdXexCCtbvqd51W+Jit9ICHK0hKSgp/x9f2WuslKYSJJuSqq64y8Bk2bBhr7Zo1a8Zl1113HfXr14/Wr1/Pxx9++CEFBQXRrFmz+Mla3359aezYsfTRRx/Ro48+yiafs2bOon79+xljglhpP0H4LmZlZdF//vMfNltFo0OHDtHvv//OxBBj9+rViyIiIujrr7+uU1KIueFpQufOnbErIgjUSwRACPXfX71cQB1MGjdKrkgO6gBqOaUgIAgIAoKAINCgEKiXpPCPP/5gjZ756SC0gWYBGcTNEUzP8EQN2sXLLrvMMLWA3x9MrbZu3crdLr/8cnN31lAkJiayFhEVGzdu5PpLL73UaDdq1Cg2V927dy8TQlRAQwiNoyubdRgAyY4gIAicVQR2xyfRlg1rnd7PEg/tWrdufVaxkZMJAoKAICAICAKCgGME6iUphP9g//79Ha4K2kD4AkJ7d/vttzPBQ2OtRdQdodVLS0vTh8Z2+fLlbJoKVfXjjz3O5TgnzBTMRLR58+Zcd/jQYYMUdozraLRv0aKFMabsCAKCgCBQ2wgUl3tQemAHSvV1XnO61kX1KEpzaa5yOI8nKi8l8mtJ5NWYyM2jti+jjC8ICAKCgCAgCJx1BOqdVzp8CPDShMyMGILFICIpCCGCxMDvMDw83LDDteeQrR1X9TgvvPACE0lEHoUPojYntW2H9tqWvbRM3TCckGbNLearSJchIggIAoLA2USgpLSEyk4EHTmb520I54JFCV4QfN/zd37GH1S27hYqW3UTVRx4n6j4sNGmIaxZ1iAICAKCgCAgCGgE6qWmEJO3JWlwtJ88eTLt3r2bA8jcfPPNeo1G+glo+8ySnp7OJqS6DNFL//e//9HQoUMJ5NAc5adJkyZ8TmgPtZMrHD8hzaIsRBD7+qbCHgFFvYggIAgIArWFgP7+cTR+6p51lJm8h4pyMsg/NJIi2vemkKg2jpob5VlH4ik9YQvlHjtE3gEh1Di6E4W36UFu7hatWcbBnZS6ex35BoVRyx7DyMPHOkJa8ubF5BMYRhGqjzOKxg1bRPXTD/wqipKpqERFuFQv36Jj5FlWYEQ71H2wnuoiIBblJNDuxXeTp5c/dbrY4hOvccjP2Er71z1PhVmHqKykgNy9fCmkSXdqc+4M3cThdsf8q5SrQjH/7mA+et4hTXpSq75Pcr8j29+mI9vm8H5UlwkU1flOq/F2LZxMxXlp1PWyn9U66u0tgdWa5EAQEAQEAUHg1BGod78A0OCBlNlq4qAdBCEEmbvkkkuskABBg//g0qVLjXL4GMJ0dNCgQVy2cuVKJoTwO3z22WeNdnqnU6dOvIvAMmgDgW8jpG27trzFG6KSQlq2VKZGIoKAIFAnCOAhUfLB5EohnBG1DS9YEJyO4KFQQkIC6e+D0xmjJn1WrVpF+/fvp/Hjx9ekudHGS0XfdFekxlbKS4pp268fUMrutVZVR3auonNue9WqzPYgac082rvka6vigxsWqn6vkG9wOKXuWUubf3iL3D29lZVlMR3ZsZIGTH5KWVlafl7S4jfRzgWfUO8JD1uN4UwHIHV40AhSpbc8v7BLqChwmSJrWeQVpsiuVzPS6KKPmRjaW09JfgrtXHgT5aTs42p3T69KzTZ+dzJgmqUymwqO/0Fpid2p38S/FUkMqtQHBRg7M9niE2/boCQvnUkhCGHCipPkEvtubl7UtNMt3CVl5yxKT1yjCHuoEEJbEOVYEBAEBAEXQ6DekUJcH5iO2kYlXLFiBSebP3r0KEcU1dcROQZBEq+55ho2K33ooYfooosu4kTzaHP9dddzU00YcbOIiKRmufHGGwlBZaBJBGFE2HOQ0kWLFnE4/EaNGhnNt23bxjcW0CyKCAKCQN0ggEBT77zzDsXGxtIzzzxjTAJpZPbs2UNPP/20UeZoBylpIsIjDBNytENORDyA+vTTTx11OyPlCfEJtGv3rlMeq1TlLSs/YQJp7nxgw+9MCBu16qQ0VTeSt18wQbuXl37I3KzSPjSEIIQ+SgPY7fI7KTgyhrJTEikjaTt5ndAG7vtrLgVFtqK+E/+P0uI30Naf31PbjRTZvi9VKNP6vYvnUPNu51CjlhZ/60oncbICrW3DtNwC21Chf0sqLQqmoMC25OZVc1/NgswdtOG7sTAfqXaFnn4BSnPbQmEaQnkZ+6gwO4PKioto39/3U/vzP7Db/1jit0a5X6gll65+HhAS1ZPrDm60/JZFtD2XKspL6FjCSjqwcaZBChPXvgU1J3Ue+bExluwIAoKAICAIuCYC9ZIUguTNmDGDMjMzKSwsjJ/sxserYABKXn/9dasr2bZtWyaFIHY7d+7k3IXIXwhBXsE2bS2mU+vWreMyW0KIQvSFhvKDDz6gm266iR5+2PLEGzeczz//PPfTb8h7iLxp1ZkT6fayFQQEgdpBAObfyDcKEti+fXs+SXWaHfNMNmzYQAgWpf2KUYc8p7VNCM1zONV9e+uDljBx1TzyVCSu59hpSvNkyeMHU87qzDkTV/zIU+hx5VQKbhLD+6HN2xNekIryMkUsD1NMv0vIw9tHjdeLy3PTkpkUHtq6lIryshWxmcDlzvwGMmgbNRrHpdSIytzdVJ07awb1d7vGWh/brq2kUAUxg0mn0g76KJPbgqxjtk34uM+EBUpTZ51TdtWn3RQpLKaSvFS7fVCYk7KB6zB+58sW8O+gbZ7C0qICbqOJ5bGEOCotzOeypFWPUFlRITXtMIL8wuoHYeeJy5sgIAgIAoJArSBQL0nhmDFjmBQi9cM999zDmrktW7ZUCRB+8F955RXKyMjgG8WOHTuSj4+P0efbb08+dTUKbXaQ2H7t2rVspooopLYmosuWLeNchhMnTrTpKYeCgCBwthHAg5w+ffrQu+++S6+99prd0yPnKawM8vLy2Id44oSJTAKnT59OeNAEc3BoB/H9gTLkKn377bfpkUce4fFAGl599VXatWsXWxAMGDCAbrjhBq5bsmQJIV0NvnNgcorvm3/961+Gybqjc9ubKMbCAyeMBWuGG2+40XigZW7voeapzRt1eV7mEaXpyqeY/qOYoBRmH6MyZebpH9rE8AnUbW236ft3UnDTGCaEJQU5VJR7nPtpYunmZolVhvEg5cq/DeKuTPbL1Dn3Lv2WOl98kyKkAVzu7G/aFxyED2QPxxXlyky0xFt9Bry5TNc5IoN6jT5BMdSi2ziK7v8s7Vl8iyKFy3SV1dZMCMuKM2n/2qeZEKJRRLsrrdqaDwqyLa4K7upznn34T/IJ6aKS19u6LZz8NFSUWgiinvfh7T+Sl9JQ1sR30Xxe2RcEBAFBQBBomAjUS1KIm6JJkyaxmSe20BbWVGDqaTb3rGk/3Q43hyCUtgI/lOeee466d+/OmkLbejkWBASBs48ACBqCTsFHD4TNVmAGDtPwVq1asTn4jLdm0KweszjfaGpqKn9XDFWBp/SNdE5ODu3bZ/EPw1gwKYdv8uOPP06oA/mEeTm+l5DnFA+K4Ld83333EVLdIKKx9mN2dG7zwyqc49ixY/xdB0LZoX0HWvbXMtoXv88uKazECFX/whMaqrS96+nA+j/Y7w/jwgewyyU3UZO4yrigvrQoj9siKM2yd6eq4DSZKGYBwWx3rvKFU8QptEU7Stu3kVr2HEYpu9ZwfUiL9pSw6hdqpALSBDWJVj6HMyg/8yiFt+5O0X3jToziXBsrX8ITQCLStUe5v9L4FVNpaamVphCzr0pbCLIHQlgT2fD1OVSYk64IaLnRPKLNYIrsMNk4tt0pyrNcj9KCfNqzcBpXe/j4UmhUN4ob8Rkfe/sHMZHf8tMlrNVFoXdAMO36YzIfx/Z/gNZ80ZtKlPbQQ5HL2P7T1OfB8lCDB5A3QUAQEAQEAZdBwPKYtx4u99577yX47eFmyxkEN4O4eYM2QUQQEAScAwFoC0ePHk2ffPKJ3QlNmzaNhg8fzr6HIHJoDw1ht27dKCQkhKKiopjEDRw40G5/mKY++eSTFB0dTV26dGECCiKopUOHDpziBlsQVAS50eLo3Lpeb7OOZzEp7dmzJxNBjAO/aHtSVlZOth5sxflZ3LRA+alFtlNjDBlDjWO7MuHb8tO7KqKoReNkO15RrqUfzD+DIlpS7MBLVeTKwUwmk1bPo+Qti7lLu/OupuL8HFrx4SMUv/wHatKhL3n7B1PypsXUYdgEWvvlc8qXbQt5+voT+q36e6ntqer8GOQOD/wgIIfwzUMZPg+e6tgD+4rso0y/0BYPC/QDAxyfrhTlZloRQncVpMcvtHWVw/n4hylNr9IM87wtGkGYg6YnraEtP43mvjGK9KlZKlPTBMpN288kvmWPWyl9/1pF2HtT/IoXqKQgj9vCXHXf39MVQbRv5lrlZKRSEBAEBAFBoN4jUC81hUDd29ubvvrqKzp06JB1tLg6uiRXXnklB7NBYBsRQUAQcB4Exo0bx6aXCBxjK++//z4h8jC0ezAVLIYfl9IO1UQQ1Ap9zJYHffv2ZfNSe/1tyUNNzw2/Z5BUBMlC5GWYscO32VajiHPaMx/1DrBYUsQNn6gCvpxvTG3fsm+Vr+HPlLZnAwWG25odEvmqiJSQqE4Dqcvo24x+zboMpvVfTaeUnWuoRfdh7F84eMrzdCxxq4pG2lilq+hM6+b8l2IHjKKc1IOsYew57j7WEm775T3auc06AqoxsJPtgPzxNTMenVqIV21Ms9PIt5QmdTvlp+9UEUXXsB/mgfWfq6inMPt9zu4pu4/53ShHtN2MxB8oaeVzTPZzUxO4Lrz1OPL0DqGDm1RAGSXRve+jPUseYrPhqE6TKGP/VPYFHXDdZtrw9RD2ezyw5kllUmppz53kTRAQBAQBQcAlEDB+7urjakNDQ6lz587GE966XENsbCw5MyGEz9OcOXM42I7GCf5JyMuIm5+qBGk4zBEcbdsi4M8FF1xQKU2IbbtTOT5+/DjPF3PWL8z1TAlM+zBnnKe2BRqhDz/8sLZPw9cRQZDgIydijQCiD3/33XdWn3UEngIhfPnll2nWrFkEkhYUZB3+v6q/DZBB+BSa2yB3qfZLs56B9VFNzm3ucf/997O2c8pNU9h/0TbAldHWDm/xCwnn6uyjSUYz7IS36cbHRbkZVuX6ALkGYWKafTRRF/E27EQU0YLsdKMcqSladD+fwmO7KQ3hIkJdq94XUf7xo9wmJMqi9QqOilX+jKVn5e/OmFwNdkD+oCGEaI0htnhAUKY0baWqvKS0xNAMaoKPa2++/jzAabyFNBvK+QNBxvpMXEP6mh2Lt6Q9qsmQodGXKfwHc9OKipNmqKEtRlDX0T/yKz1pHpuTtug6jo4f+ovb+gZaPh+B4R34OP+Er2JNziltBAFBQBAQBBoOAvWaFDacy1D7K0H6DNxITp061ThZUlIS+0TBV6YqwY2u2Y/q6quvtgrcAe0K/KqKCouqGuaU6jA3zBdpBRD1FS/ctJ8pQb45zLm6tZ+J8yHfHDCsbcHNKXJ1ng2iW9trOdPjDx06lAICApgE6rHxGQCBg48yZOPGjVbmnTAJBZ6OBNYKCDhljliMzyj8E6uT6s5t7o8gNZs2bWKygkioA/oP4MjL5jZ63575aECjKE4pcXjbCpXq4CSRyzywi7v5NbJYNyAwDFJUFOdZzEZRCXPTvIyj7DOoz5F1xOJTGdg4ShcZW0TY3LPkG4pTZqOIiuntZyHZ8JeDINUCBNfC2USTQcxLEz2Yj5a6FVO5W6lFC6vIo5kIghxqgng660lc+RDF/31vpa7FKqgPpKzc8t2cFv8VbfnxYmUWOkqd31K2ZnZfq77IW5iRvJr7ubl78Nb8VpSTQIe3/8xmvEhs7xsczdWlRZZzFeZavqO8fS2aZXNf2RcEBAFBQBBo+AjUW/PRhn9pzvwKoQU5cuQI/fbbbxxIw/YMeFKOKIcgMEiroW9u4b+EUPwQaDigGUSof+SCi4iIMMzYylR4evhTwW9q2LBhbOKLPtnZ2bR48WJ+Eo9y+GpBENURPlsIo46UIDin+cYMbaDdiYyMxK4h0HBiHfAp/euvv1hbjJQDSCGAaJE4B9aKp/yISou0JH8t+4sDBOkUJMZgph3kvsQY0PpiLhBoWGGyFxMTw8dYGzCAOR9uGHGzjtyUSGbeq5clHD8aYs1r1qzhvtAm2YqeGzTdiGiL6JdmzHJzc2nJ4iVUUFhA5557Lq8VYwB33JSCsKBfmzZtDPNFYPfEE09wnbktyAs0YvBJw9pcQWw/R1gzAs7A5xefWQjwAKlDyhm0x/U03+BfdtllhPyluh7aRFvBQxY8vMC1wDXFGAg+AzGPZduvunOb28M0ELkRQWDxKigooClTppibGPv2zokk8m2VH+H2+R/RmtnPKA3eCCrITKHkzUtZE9hE5ROEHN21inYs+JSaduxPXS+9g8taD7qCju5cTZvmvk6tlU+hWhUd2rKE65p1PZe35rcd8z9UkUpbqQAp/bk4tIUlqMyeP7+iqC4DVd9l1Kx5K8bJ3M9Z9vG3BQw1juxf6KE0hF5FaunKX/NEPeaLfYhuywemNwRzyTiwnku05q5caRtXfNiZyxpH91VmoinKxDZRYd9RBXpR0U0VmeM0EifGDmvWk9seT17K7XBQWnScvHzDlS9grro2C9QrjvshPYiWkKbt9a6x3TbvGkya2gy2RM6NbDtB+YC+xqaq6/83SAW6sQSuaRKn2okIAoKAICAIuBwCQgpd6JKDKCGoBoLijBw5stLKkUoDxAikDTe6s2bO4vD8P/zwA82ePZtvkBFlEaQRWjZEUxwxYgSnBcFgEyZM4DFxcwySBHNPtIW/JTQjEJjqwbcLpr+33XYbwd8LCcVBNFevXs0EkRtW8QaC+dRTT/GNPAgPxm7cuLGhPcE5QBZBHhGUAzf80EwgOuTFF19ML774YqXRoeFBqgEQQIzXv39/mjlzJn2iApRgnRgPgjWhHQgfcmJCSwSSATzuvPNOuvXWW1m7hKAl0KACc6QxwHhm0XMDiYAAMwQjQZoC1F1++eXcD/WIagvzUxBzXDsQRgjwwlovvPBCPsYbfM3+7//+j5C2BW01Gcc4OIe+pkaHBrqDSKO20UZB5L/44gurFb/xxhv8IAH+ebYPH/AZBe7Q9AYHB3M/5C00awZxzT7++GN+eOCtburNDx2uv/56q3PhANFHtVR17onXTNTN+GEGzol54DOMhxz4nNoTT08PclekxlaadT2PSouLaPei2ZyMHvXIW9j10tuUxsiiKbXtg+OAxs2UOeN/aNN3b1DCyp+NJu3Ou0rlIexjHGPn8Db1N3dgB/Wb/IRRDjPIuBGTVLTLz7nOJyiMhgwbYdQ7046Z8Ol5gfB5VECTlqOIlzIkNWGLffSx1w/9iwsQTfQkUdNj6rLiwkwVwKezCvSzn4PMIFn9SVFRXaM6UPthFrNz9xOpP07WE4U170rHD2/jvnpM1Ac1aU2dR31vbkr71zzBpM8vJFL5do7jOnevIGrW+VJ13X5SdRYNbliLbiqarHNeH6sFyYEgIAgIAoLAGUdASOEZh9S5B7zrrrvo+++/pz/++IOJlJ7twoULmRD++uuv1Lx5c9ZEvPHmG0wGdRtsQVpAOHDDjcAXEG0aCfICsgmSh4iMkPfee481hn/++SdrCs8//3weEwQKgptuaOUQRdY28TLqQTQRBAQCHy74F0JA9DAmyuAbiBt+5KGE5g4344cPH2atCtpiDpgv+oLs6rmhDoIbbRC9yZMn0wMPPMDaTuAE3zyQSmCCfaQS+OWXX3iNIGa4UX/sscfoqquu4nXMmDGDcQMO8C9FICSsCaTYkcBX85JLLiEQbxBuCPLqQTuEawJSiXlhTOAKARmEhhXYIehIVQKNIvJ5gtQA+8VLFlslY6+qr6vU2eYbtV03MKxKQA7spampqo+uq+7cuh221c0DbUpKSqn8hJYJx2Zp1ftC9vvLSTvAmqXAxi2UpvDkT0BzFTQGL1sJU9q+oXe/rQKhHFGRKfMoKLwFwd/QVprGDVSJ0PuTzmGo61v2HM7BanSOw7DSPbrKqbaa3EE7aGia8/eTX9F+pZ1TEWBz44n81WfBs2amr90uqxzYyN6CYwe9TFmHFlF2yiqVWD5TEfFuiriNUThaTG/RB76GbWwUs50u/pqHy8/YSmkJv5CHbyQ1j5tIbp5+lU7TosdUZQo8nnyDrC0FYgdOV5+J+ylt75cU1mqkJLGvhJwUCAKCgCDgOgicvCNwnTW79Eqh1briiiuYQGkzNwACE0jcCIFAQECUENn1VKRd23bcXPto4QAmotDmIcE3BBoZmGRqASEECXIk48ePN7Q0WluDthhTR32EZhNaHsxfl+HGTgf8iAi3mAti3SCFIHjNmjUzTom0AhBoSiEw14QmZuvWraz5i1Uml9CUtmvXjn0rn376aU5KjrZoA3/L9PR0Jr0wa8X67rnnHrskF33MgrxzEG3SiP3NmzezZlFrri699FIDP9QjLyfMamH6WJ1gDI0bNF/2TFmrG0PqGw4C8PMLiWpzygtC2oOAxs2r7GcmmLYNkbzeSGBvcYmzbVKnx5oQ6q0xmeOLyDv3AHkWF5J71nKqCO2kSJcFP7Q9UxLS/ALC63TEv1FXahrQnr9/7BFCjOnhHUZ+6mVPvPybULPu0+xVSZkgIAgIAoKACyEgpNCFLrZe6t13383aNQSf0aL9B3UAiCFDhlQZDAKkqyYCTQgIkx537NixBP8/LbZmlbpcb0HkNDnSZae71aZfIJRm0aZ4MPMEWQRxgumnNu287rrrWLv45ZdfMnlDPjqtHQXxxNrwgp+Xv78/k0Gs+XQF89EmohgD+5rg4hj41YQQoq2IayEAE1akpaCa/Xm6FjhVrFabgqKJeV+p38gHvoTq5al8M93cPAxzUf19UsWwUiUICAKCgCAgCNQbBNTdg4irIaC1hdB+aYFvIIgeiBDML2Eiqs02dRu9jVFBV+Bnl5qaWm2kS/jwgSCByMCHEFq4mhJKnA9BXRAsBi9oM09HjqYcZc0nTD2hTYSpqVngo4V1I5gH1oSIp5gjzEUh0NShHuaaIKkQBLmBfxl8CYEViCOIGggdCDXMQRG5cu/evdyGO9XwDdpTRMKEHyO0mNAKVmcmWsOhpVkDR6C4pFhFrBRGeDqXGSRPEz297xZ+GXn2eYu8BrxDbtHK5N23hdHmdM4hfQQBQUAQEAQEAWdFQDSFznplanle8JkDcdEC3zVEWYQppzbnBKGD4AbJ8LFRx8j5hv4IWnPeeedxYBNuaOcN9Yi0+OCDD3ItxtG+iOYx7XTlImg1zQJyqG/czOVV7d9+++1cDWL3wgsvcCAd+BxCMAeYtCL4DPwJsSYIIlXGxVkiJ6IfAr98++23hHQcWpA7DusaNWoUF0HbCh9I+ACCwMLXEH3NWj7dt6ot/BhBurXfJYLoILAOpCaY6TZ6W9W5pK5hIRDo40GR+XspUEXJdVapHHrFWWeq5uWp/PpCLNFZnXiWMjVBQBAQBAQBQeAfI+Cm/CLOnGOEaTpIe4DAG4g0KXLmEEAieWix7EUP1WeBtgtRRIcOHaqLarxFhEqYRkITBkJTlSA9AtqBVFUnSOUA80wEYDlVUlfd2I7qsQ5oQEHmtN9hVeeGyWh8fDxrAEGSzQLCiPG0z6W5Dn6EaG9r0pmcnMymr7bmqua+Ve0fPXqU8nLzqHWb1mcNs6rmc7br/snn+GzP1VnOd+zYMTZlthe0yVnmWFvzwHcMrBtO9++ttuZ1NsZFYCr8LrjadcfvFdZu+917NjCv63Pg1g2pj3SKp7qez9k+P9aO6+6KDz9d9btOR7HXLj9n+zNXl+fD/SfclGr7u040hXV5lZ3w3CCCMIusiWg/xJq0ha8dXnUhHir3F8hrdYKbSdsokjD/vOOOO9gEFFFb7QkigdqTmuJory/KQKBFBIFTQQA3Sq5IDk4FI2krCAgCgsD/s3cd4FFUXftssum90BIggdCl9yJNUUQQwfbZC9ZPP7H92Hsv2LErIoqKWABBKUqVXkMJHQIEQgLpPdlN/vvezZ3MbnZTMAm72XPy7M7M7fedyey8c849hxFgBBiByggwKayMCac0EgTgbfPll1+mZs2rJ4SOpoz1lw9MfoCGjxgutYGOynE6I8AIMAKMACPACDACjAAj4KoIMCl01TPH464WAZi1jh8/vtpyVRUAsRx32biqinAeI+A0CCjvt04zIB4II8AIMAKMACPACLgEAkwKXeI08SAZgeoRQGzJt99+WzoB0seKrL5m3Zb44osvpLdZOBliaVgEEo8fp4Sdu6nE5ITBAOsZCpjNYs1wVeuG63kI56z5UukaoIw8DPXnULy5sLi4fPxl52yO3DEjwAgwAoxA/SLApLB+8XWa1hEeYevWrVbjwTq7Cy64wCoNBw899BAhFt/tt99eKa+uE+A4Z8OGDYRwEedKEK8RTk1sZdCgQRQrwm/URj777DO5GPjGG2+sslp9zBvOcLAmVE8I4QRn/vz5dPfdd1uNB15cMW88QF988cXUpUsXq3x1gIXdcBqF6wdeUK+66iqC9lQvuK527txJnTt1pv4D+lO3bt1k+JE///yTHK231Nfn/bpDICu7gAwhLSgouEndNeoiLZnNIIU189DrIlOq8TBBiMELPT3rhxTmZ56m5FPHazye6guKwZYWiY94eeEhHJoZROxYnDwWRoARYAQYgXOGAJPCcwZ9w3b8119/EQgLHuyVgPjZI4VHjx6VQdpVubraQou1efNm+uGHH7Qm4VHp4MGD2vG52EFoDpCkgoICAgkKCwuTw4CHq9haksIjR45o9auaS13Pe/369ZJcg2xC0tPT6d1336V58+bJYz0pnD17Nr3yyisUFxcnnZJMnz5drr20NbVFDEbEaAQmMTExhOvi66+/pqVLl2pOg3JzcyUBRJlLL71UksKBAwdSv3796MUXX9TCm8hB8Fe9I2D0MpJ/SAT5R7as976crQOT0I5CU+ZRT8TI2earH0+pIMSlZaUOY8vqy57tfnbG2ZFC5eAcL6BAXiGGnG1kOPgGlaUdIIoeTobY+6jUL06+pHJHTa8Ehb8YAUaAETjHCDApPMcnoCG7B9lZvny53S7htXDjxo0y+LrZXBFJDCQHbt5btWol6yGYPDRRcMACOS7M1UD0QDYRdB0x+RCKQQWaB+mEV0+UQzrIypYtW6TrdGinRo8eTX369JFt4QskY8XyFVRQWCAD3SuvoQh/gYcLtLVu3ToZ+7BNmzZaPbWDMv/8848kMGhXeRNV9UFuNm3aJAlReHi4rIbQKRB4F33uuedo5cqV8hhfGC+0beedd54MJA9PpnHt4uzOEeXvvONO8vK2hPJQddHnqlWrKDIiUpImlNPPG27VQUrRB8aWl5cnybpyrY/zgXODkB59+/aljIwMat++PZrRBGRt5MiRMgQGEhGGAzggJAdInF5mzZol+3/rrbdkMuI4fvfdd5XWX8LVO7SITz75pLwu4In1yiuvlBrn888/X9Z955135PVg6yYZbd56661yrIpk68fA+/WDgOUBXGhhWBgBJ0AA16Mig9iq8AFlBXuoOP8MmYpM5JV3lLyKE8kjoOKepuo5wRR4CIwAI8AIuA0CTArd5lQ7nihMA2+66SZCnD7E2wP5GDBggKzw6quvyrgo0DpBJk+eTBMnTpRhGqDxe+2116RmDGRuypQp1K5dO5o0aZIkiSAvIInQUn7//feSkOJNMQgDiOUff/xB0NKBpICIgUQhSDz6hxkktFlfffWVJI3oH4QW9ZEHIvXlF19qJEsOTnyhb5BOaPmgvXrwwQdlGupjjBCYq06dOlUSHplQxRf6RGD7e+65h9577z05d2jP7M0R5OflV16WcwPhQl0Encd4gQPGg8D0MM+1nTfSUQ6CuXXs2JHmzJkjxwwiBmKK9oGpylPDxgMU5gRNrJJrrrmG7rzzTlq8eHElUggNIeIxItYR8ARh79Gjh6qqbRFSA9o+JYroK6J+6OAhST5nzpxJuE700rt3b6lNhObyP//5jz6r0e0DB3vi5+9HUVFRWhZevMTHx0tCr8KNgHgnHU+iFlEtNO0rKuDc4KM3BdYaqmLHbDJTmdk+KUw+doj279hCJ8XWx9ePOnbvR+f1HaK1huvowK6tdChhG6WlJssy0bHtqc+w0SIWqa9Wzt4OtHQbly2gw3t3yOx2XXvTgJFjJSFQ5Qvzc2nlwjmUcSaFeg6+gDr16K+y5PZE4gFK2LqWBo+aQAHBIVZ5fOCaCChCCDKIl1u4D0oJGkwlQRupqGS7MHfuT54+XUkZvipCiHuTIpH2Zp+eOI+SE76lguyTZKAy8gtpRR0v/Iw8vS2WHvuX30VFeSn2qsq0mL5TKLi55eWWvUJJ8W9TxrEVVJR7WmifvSgkqjfFnf++VrTMVEAJi6+ngqwTou9o6jL6ezIY/bT8jMT5dGz7NAqLHkyt+z2vpfMOI8AIMALOigCTQmc9M/UwLhAKaKiUwBEItEAgX3hIhVkhgh9fccUVqojDLQgWyBLWHT7wwAOSyCANP+jQTIE4gNxAewgTxscee0zmgbw4ivf3ySefyEDEIJEgpzfffLMc26+//irHAY0bgscHBwdLrdjyFcutSCGIJQghzGRhwgjC+sEHH9B1110n66NvrHED0ezZs6fDudlmgMx9+umn9Oorr8rQFJiXvTlCM2YreKjB+DH2Rx99VGoMQQrtyUsvvSRNMEEYn332WVnkyy+/JAQkx7o+EAyUgVZRL1gPiQcokEUltuv+VDq2aGPMmDESIxxDy1vVmk7M980335TXBwie0lI+9fRTdOGFFzrEEnEsDx8+jC4atbzxpjCDE9c9zgFIngog3rRpU3n9YvIg7Nu3b5eBpvHyBdr3jz/+WF6v2ELrjfOiBNfM/v37rUi5yqtqC9NJQ5n12qwS0d+sD1+i9YK06WXJL9/Q+ZdcQTfe/4xM/uqNx2nzaov5sb7c/G8/psffmUmhkfZDuxQVFdI7j06iowf3aNX+WfwbbVvzN935+JtkFC87QBqnPnY7JR3eT97CK/CKBbPpjsdeo77DLpF1gN+Md56VRHTUxJu1dnin8SCgEUIxJUNALJUEtqf8wgzyCe5KBr+Ka6sm5qPbfh5B+RmnrMApzMmgDd+eT32u+Z18gtpS2pG1VGo2WZXRH2Qnr7VLCguz9tP2edeQWVzXeinIWixIYn/qe/1Gmbxp9jAqyc+R+0V52YTj/jds0qoc+OcFKinIo+jud2hpvMMIMAKMgDMjwKTQmc9OHY8NmihopJRAYwTZu3ev1ACqh1mVX9UWD6x4CFbOaNA2NFl44AWRgRlkYmKi1I6dOHGiqqa0PGhRoKHEwzQEGjmYJypBOgghBKRHb+aKNDx0g0zCQQzk+uuvpx9//FEjJhjfL7/8IjWfskAtvr755hvNFLU2c4QJKAghBOaqwMyRdOxgIXXKNBfldu/eLeej1zjZ1sfaP4jS4Nnm2x5Da4pxgOSaxEMTtHwfffQR3XHHHdoaU1wbP/30k1xnCRxhRgytJ7TEEJBUXDevvPyK1F4qQoQXA8qUFOfLngMf2/G4+vHnn38upwBt7hNPPEHwvqqX72d9L88jtMdKQ6jXLiKMBMyb8T/VoUMHWRUk6WzE3gN1YX6eJITQDA4f9x+K69SNTh4/TF+89hj9s+hXGjXhRmreqg0FhoTRJVdPEprBi6lJi1aUeuIY/T7rE9q5cRX9PW8WXXn7w3aHtGj2l5IQ9h16MV1+y/2S2H3xxmMUv34FbVzxBw2+6HLasWGlJISTprxC3QeMoKmP3kYLv/9cI4Uod/zQXnrh83lW2kW7HXKiSyFQSUsoRo/bYIlB3MM9IshEfuKliiCKuncZuP6r0hLmZ1o0gF7+QeQXFkem/FRBEk9SWamZ9i2fTN3HL6DgZu2pMNdaU1gsyJsiiuExY+zimJu2QyOEfiFNyT+sNeWePiC0jlnik03JO6eR0TdCEkIPoxe1O/9xOrj6NXmcfuQ3Cm8zkZK2vyUJYVCzdhTZ9hq7/XAiI8AIMALOhgCTQmc7I/U4HjysX3vttZV6ABlMS0urlF5VgiKQWP+mSADKwywT3i5BNLBmEKaieqmKFMHkU5l4og729W+X9e3Y21cmo3igwMMxzPUgyiwTD9z6sdprw14a2lVrE5Ff3RzttXG2abGxsVK7WFV9tTYS5rc1IYbQRMIMWMVfBJkB6UUaTGQhINcQvESApvL333/X1pUifcaMGZJYTrzCQhKRBlKDFwAgkxBopvW4yUQ3/Prr77/olltu0QghIMC6VCW4PrFWFJpyZaat8tR2xYoV0hQY5xgmpZNum2TVhipnz3zUW1y/N/zvaRo65kpVjEIimsrjxXO+ptSTxyUpvPa/j2v52GndrhNdfvN9khRmpZ+xytMf7N22QR5efecjsl0c3PZ/L9OTt4yhZfO/l6TwpDANhYAQ+vr5U5degwiaSpPQQpvFg/xvX39AE2+dTM2iW8ty/NW4ELC9j4PwlZV6CoLmQ1TmpRFAde+293JDj4iPIIMx/R6i0NirpHYe9/XNPwwUpp6ZVCzMPSHnjf1NX0Xur5veVW79QiLJP7xbpXwkePmEkU9ACJ03ZoYgnJ21Mmu/7CLIayllndpIHkYxbiGBkbHUpP0Nwoz1O8pJPUJpx5ZKUnh820xhcmqkbpfN1erzDiPACDACzo6AMuN39nHy+OoAAZi2wfRQfaDJg8BpCIgC1hbCmYjSPCEPhAjrz+AtE2adeCiFYO0giAPMHEG+UA+fU6dOSVO4oUOHSoKg1xTB7BAeLFFOtSMbK/+Cqem2bdto9erVkmBAq1cbM09oCGHqCE0NxgsHMhi/PYc0+n5ru1/VHGvbVnXlYeYJ0ob1ge+//77U0NnWUdonvRdXEDmsFVTnEvv4QKBtRbgIrN3EeYApLIglyAnOGz7AHRgmJCRIYgiCp64bnG+QwjVr1mgfEG44tQG5VALHQspBkUpzty3+56BZri5mI8g3MIYXWVvBuYSHWJyXR6c8Kv/3Dh46aFtMHhs8hLpFr3IRqVg/qCeEKFhYkE+7hAYQ0qxlrNzafhUJZ0+LZn8lk3sMGmmbrR1nZVheKPkFVawDDI9sTnGde0jtIB70jV4i5IAQk8ACUlwswhEI8RRmtMvmfie0lKF04cSbZBp/NS4E7L0IRJqh1Cg+3oIc6ryS6q5dXDeOBCacTdpblgWgTH76TuG4pvwloH/Fdaivf3Tjs5qWMG7IC/osq/2Q6AuFiegGK0J4KuFzSQhRMCCiIxkQRkNIWanFPLW0fOspyOKBlfeKSBsl1GbgZPGvyO/dJVD8xQgwAi6BAN+xXOI01c0g4bhCHz8PZAnr/bB2D05Err76as0piuoRcemwZhAP/PpwFiAQWK8H7RJIJd78vv7669JkE05Z4PlTXx7tYT0jTO3gOAWDyE7nAABAAElEQVSEEqQCb4SVmRAejJF23333ye5RHyaLEFVGHjj46t69u9TITJs2jfBBHRApjLUm9e01a++NNcwpHc0Rbai+bOvqj/XzttevSoPDFph2goSBoMXGxkqSofKxRX+IDQjHPSDWkPvvv1+aLMoD8TV27Fi5izWX0HTivIFkQEJCQmQf8kD3tXbtWnmktIcq6/nnn5frTkG4lWCNnI+Pj7aeDlpDkBx4L3VnAaEHNtUJrtFx48bJ84z1sHrJysyS/ye9evWSa2L1WkZ9OexDI2MwG2yTrY7hcObzV6dQ8vEjck2hXjt3YPdW2rBsIWWlpdK+HZuoWJDaKyY9QH3Ov8iqDf1BdGwcpZ9OpjXCFHXEZdfKsWIdo3+gRducLUhjbEeLhmb5798Lk9HRtGP9Smp3Xi/Kzc6kP4X56f+9OYNWLvhRmLkupEBBLi+78b/UVpBKFtdGAMRO3Q+VFlBtjcK1jFGsf/UUYUQgKl1t9ffLqlA4s/8LOrn1i3LSZqC2g+wTvuQ982QzPoGhBOJXU9m//E46fXC1LO5h9KZWvZ+izKRFlLp/GeWeOUaH/3lQkNITMj8idhzt/vN+CgiPpqzkdXR43fuYGAWIEDE9JlRer1vTMXA5RoARYAQaAgGDuAE7fh33L0aANUfQ1CxcuPBftMJVbRGAN0e8Zb3kEouDBtt8HEM7BwIxYsQIe9kO06DZwTowFQpBFQSZhHmpI60PNEowaVMmQtCMYAzwXmlPoGnDOiq1PtC2DPLzcvOobVxb+YBpm1/dMTRZMGOENhMP2/Uh1c2xrvo8efKkPN/AEucBxBoeWhGoXi/4f3vqqaekF9eamMjiGsI6Njx4wSFMTR/A9H1WtQ/HQmhfH5OyqvL28s72OrbXVkOkgQBiTeEMQeCVQHONlx0I+WFPQLzhfRfEHwKN8IQJE6QGFxp15f0Vjmqw5hZEHFpcrOUFCbeVxX+vogyTLwU0i7XNksfL5n1PP33+ltwfNfFGuuK2h6zi+i2f/yPN/uwNrW50TBxNvO0B6trP8gJBy9DtgEi+/ejtMiU4NFyakGJ9oJJXZvxBEU1a0CcvPSTXGSIdzmYefv1LWvH7bAoKDaOmLVrTrI9eoVZxnSgt5STl52bTGzMXa+aoqq2qthynsP7iFOacTqLsI1vpnrvuqOoUVMpD7ETEjoTgngOCqLaZ+3+mvNR4CmlzCfm3sKwDR74ihZUas5MQP28s5aYekjkG0U/bIQ9S8853VSp5Mv5dOrLxM5ne8cIXa7TOryQ/hbb9NlasFbR4rfb09qEe43/UNIhb5wyjgsxUrS8QPw9PsQQi9TC17HENHd/+o5aHndCoznZNWq0K1eIAOOG3Di/13FEwd/zWqZcO7oQBngXwstH2Wa2xYwCnfxD9C+nGPmc1PzxnBwQEnNUSKNVGTbaWu3VNSnKZRo8AiIe9mwwInCNCCFCwjk0RQhyjDUeEEPkwd3RECFU+tCFnS1TQNtay1RchxBirmyPK1IXAoyqCwkN7hA9+CPTaXtUHXhJA86sPS6Hy7G3xQwqtI5zgnC3O9tpFGrSECIXxvNAourvgGgR5q+nLsRtuuEE6Q7J9V/fII49IsnnH7XdIBz/wrGtP7JmPqnILZn0qCSGI2/9e+JCuuuMRK0KIciPHX0sf/raBQOQm/d8r8gF+2vOTafUfP6tmKm3bn9ebHnjlE2rbqbswS82jvOws6jFwBIWKdYuQsHCLZ8m7n3yb7n32fbrhvqfouU9/pbycbNohTFgvve5OWvnnHIpp15me+uAHevxdC4HeIJzPsLg2AiCE6lpWD++434AYlorX0cKIVGwtzrfUfUhtVT1HCMTPvVgjhHA40+vKX+wSQtQ/vmOmbMbLL6BGhNBcnEFb5lysEcKgZnE08JZ4jRCisd5XrxL9jRbrCltT1HnjKLrr7ZSTcpCadbiQUg9Yrt2YvpOo1xUWcph1ar8cA38xAowAI+CsCBiddWA8LkaAESAZTqN/v/506PAhSfpUOAh72MBkFpoqrEGrbXw7e+2dbRpCjkBTqA+RcbZtNYZ6IPVwvgPNNTDBw+4///yjme/q5zhCaPexlnbdunWkvNAirAfeikND2H9Af8La0Q0bLc5d9HWx7y1IqIcd89G/fp1JC77/jFq27UAPvPwpBQlPo47ES7zUgWYvYmQL6i7I3YNXDREhJH6koZde5agKde45UH5UAZiPPnbTRRQu2kGYDAi23QcMk/tY0/jt+y/QhJv/R37igT71xFEaNOpymdc0qpXUJJ5OTpLH/NW4EFCkz2woJZPBRGWGyiam1c044c+rhUfQY7JYaMtewinMDw6rpO4TDo3E+lhI6953Oyynz9jy0ygyy3WvBmoz4G6K6v6gPlvb18ctXPd1N+GAxpvihn1I2IdE93xYvHQTayehARUOlVgYAUaAEXBmBJgUOvPZ4bExAgIBaE2rWkemQIIG9uuvv1aH52wLQuiOoh52beeONbRw6oN4oND0IpQKTL6wplNpT/R1YEKKuJCKFMJZDdbvQhuPT0FBgQwfoq+j9ouKioUzDQsJU2nYwtOnf2AwPfLGl5KE6fOwDxKXfPQQtW5f4W0R6TmZFsdSebmWeGxISzlxTMyhRJp8yhiEwkQWW71gfSBMQC8YX+EMRJ//29fvi3EE0ODRFu+1/oEhlJ56UhYpELHfsJYRawtZXB8B/F/gRUil/w/PEhHsvVg4RjJr+aqM3fI6KLKS98ijoOYdKWaodQgYXTG5m7h5mtx6+vhS8y6VTUv3Lr1ROKlJo5AW/Smm/wvCg+lRGU4CleKGPGS3jmxQ97VzwQTpXKbt4Ptlqof4P4ezmawTyym05UWCEAqdaLkZra4a7zICjAAj4FQIMCl0qtPBg2EEGAFXRQCkfIZuPaF+HpMmTSJ84H0XhBBxNiHKLFhfFg6T9GsQYQoN76Oom5OTIzWOtVlTcUo4lMkW5A5mo7M/eVPfldwffPEEaia0c68+eD216dCVOvXsLzV8yUlHaPva5bJMn6EXafXeePgmSfgQUxBOavbGb6BfvnyH+og4hcGhEXR4TzytX75QktCR46/X6qmd/bu20sqFP9Hklz7WnPB07TtExjTEmsaj+3fJop17D1ZVeOvCCDgyAzWUFQgnM3lCi1Zid3aOiGFxXpLmRTTn1D6K/7GfVX1f4Uimz7XrZFpG4nwZPxAH0V2vsSqnDtKPbZNaPFNRjiSFJ3d8qLLo0Np35UdLEDvhrXtT54tnaUlnDv9M2cl7ZRiLFudZnKQFRrSlzBO7ac/Sh4X20PKYBQc3LIwAI8AIODMCTAqd+ezw2BgBRqBRIYA1nGcrNanr4+NNHmXWmsLEcpIFYrh+2YJK3cd16SliEnam/iPG0PZ1y+hIeXlVEOEsJt76gDrUiJzScgYFhxHCUsA8VQnMVO956l0KCApWSXILjeS37z5L3fqdT116W5yLIGP8TffRkb07NCc3F11xE3Xo1seqLh+4JgIgd7hW9CTPYMohb1MylRYL77xFySJWSZ4IEBioTRAaQ6w7VJpDLUPsnNprYw0h2teLqcTijAJphzdYnCYhyHyr3k/qizncz07ZUZFn0zYyQB71cnD1i/Kww8iKFy6dL5pBm34cJs1WoTFEzMKOF76nr8b7jAAjwAg4HQLsfdTpTknVA6pP76NV98y5jEDDIuBq3kcbFh37vVXnfdR+rYpUxA9MF94/QSBB6CKbt5RxDitK2N9DEPpTQrOIEBMtWsZW6TUU6wmN4iHd1uQUpCElKVH0GyI8kobb76iKVPY+6nzeR3G6cF7VVr1IKMtYS4UHPqTijEPkGzWYvNvcSYbA87Ryckd82SOFKg9bePeFeXVNPC7r69XlfmHWfjJ4+pBPYOUXPtAilpbkUdOOt9Rll7It4MreR9n7aJ1fWE7cIHsfrX/vo6wpdOJ/AB4aI8AIMAINiYC3cLvfvFUb+alNvyB4Ldt0qFEVXz9/u+VAANA3S+NBQGkHVRgKNTODKYW8TOnkaS4kj+JUMpgyVZYkgqqelujEO74hjq/7yLaOnTM58ZR4aIwAI+CmCDApdNMTz9NmBBiBxoeA0Ut4OrQxH218s+QZuQoCStOnNIQYtyR8IUPIGCNMRpscJgoRZsL+XazNS8ULAhZGgBFgBBiBhkWASWHD4s29MQKMACNQfwiImG8pB7aQed/m+uvDSVsuQ+A7QSbckU9YLDTtePiso3NlEmtBgwPta3hr24Ukit4ihmX0jVZVmQZawcEHjAAjwAg0OAJMChsccu6QEWAEGIH6QSCqaQRFhg6koKCg+unAiVvF2jKE7EDYD3cTrK2DiaaPj0+9Td3Pz6/e2uaGGQFGgBFgBM49AvX664nYXCx1i8CxY8eoZcuW1TaKh4TTp09XW44LMALOikBmZsU6I0djzM3NpcTEREfZbpcOhxsgRspsz50AACFyx3njHHuVx4msz/nDycORI0ec7pKCOaq7/tZh7unplliiTndi6nlAmHtaWlo99+KczUsTbDc0icC8IfV5n3POM07SoVZDvOytV1K4Zs0atzx59X1R/fnnn9V2AUK+cuXKastxAUbAmRGIjIyscnjQCgUHW4c9qLKCG2TGxcVJYugGU+UpMgKMACPACDACjEAdIVBvISnqaHzcDCPACDACjAAjwAgwAowAI8AIMAKMQD0iYB3luB474qYZAUaAEWAEGAFGgBFgBBgBRoARYAScDwEmhc53TnhEjAAjwAgwAowAI8AIMAKMACPACDQYAkwKGwxq7ogRYAQYAUaAEWAEGAFGgBFgBBgB50OASaHznRMeESPACDACjAAjwAgwAowAI8AIMAINhgCTwgaDmjtiBBgBRoARYAQYAUaAEWAEGAFGwPkQYFLofOeER8QIMAKMACPACDACjAAjwAgwAoxAgyHApLDBoOaOGAFGgBFgBBgBRoARYAQYAUaAEXA+BJgUOt854RExAowAI8AIMAKMACPACDACjAAj0GAIMClsMKi5I0aAEWAEGAFGgBFgBBgBRoARYAScDwEmhc53TnhEjAAjwAgwAowAI8AIMAKMACPACDQYAkwKGwxq7ogRYAQYAUaAEWAEGAFGgBFgBBgB50OASaHznRMeESPACDACjAAjwAgwAowAI8AIMAINhgCTwgaDmjtiBBgBRoARYAQYAUaAEWAEGAFGwPkQYFLofOeER8QIMAKMACPACDACjAAjwAgwAoxAgyHApLDBoOaOGAFGgBFgBBgBRoARYAQYAUaAEXA+BJgUOt854RExAowAI8AIMAKMACPACDACjAAj0GAIMClsMKi5I0aAEWAEGAFGgBFgBBgBRoARYAScDwEmhc53TnhEjAAjwAgwAowAI8AIMAKMACPACDQYAkwKGwxq7ogRYAQYAUaAEWAEGAFGgBFgBBgB50OASaHznRMeESPACDACjAAjwAgwAowAI8AIMAINhgCTwgaDmjtiBBgBRoARYAQYAUaAEWAEGAFGwPkQYFLofOeER8QIMAKMACPACDACjAAjwAgwAoxAgyFgbLCeuCNGgBFgBOoYgcLCQkpNTa3jVl27uejoaPL09HTtSfDoGQFGgBFgBBgBRqBBETCUCamPHjdu2EgPPPhAfTTt9m2+/9771H9Af4c44CE5Pj7eYT5nMAKugkBgYCANGjTI4XBzc3PpwIEDVE+3MYf9OmuGj48PFRcXuyUpBBHGdVBaWuqsp6fexuXh4UEGg4HMZnO99eGMDWPe+JhMJmccXr2OCfPGNV9SUlKv/Thr40ajUf6vu+P/u7ve69TLTne7z+F/ENd5y5YtKTIysl7/JetNU5iekS4nMWfOnHqdgLs1/tNPPxGwrUqKiorkg2GbNm2qKsZ5jIBTI5CXl0cZGRlVjhGkMSoqSl7vVRZ0k0w8IPr5+ZGXl5ebzLhimpg3yIE7PiTjZQAE9353ElznIAcFBQXuNG05V7wEwP0vJyfH7eaOCQcFBRFeCrrjC0F3vde5630O13txUTE29S71RgoxcvzT4sbFUncI4E1BTQQ/lMCfhRFwZQSqI4WuPLf6GHt2djaBTHsZ3Y8Uevt4S02Z2eRe2jJcR17elvNdUuxeWiNPo6fUljXUA1N9/M+ebZsGD4N8AZSfl3+2Tbh0vayALPkyoKy0XozdnBobd73XNcb7XGSTSKd6iVuvpNCp/6t4cIwAI8AINDIEDp9IoX179lF+sfuZ01leQJYJzUEjO6k1mI56+epuWhPLO2eDW2qLcFngvLvbOVf/Du4+d6LGcK8rIx/PQgow5pC4kqnA7E8FpkCxZ1+Z1Njucx5FWTT20rHUIqqFuqzP+ZZJ4Tk/BTwARoARYATqBoHSMg9KNTanU2a/umnQhVrx9DTKB+TSUvfTFHp4WBwLudvcMW88KJrN7vgSxLKm0GRyL+2wuiUZhTUE1paVlbnfGuLGcK/DywwvjxLqFbyermy6jHw9TLQ8szv9cXoiFZfat3RpbPe5DrRZXc5Os2VS6DSnggfCCDACjMC/QwAPiO6qOfh3yHFtRoARYAQYgfpGQP0+4WWOt0cBRRlPUnOvIvIwGijG94TQHBZrpBBllXawvsfF7VsQYFLIVwIjwAgwAo0Ygbz0ZMo+ccDhDIOj21NAuMV8xSxI5ekDmyjvdJL4MSYKaNKamrTvSx5CC1edZJ08QDnJR6gg+zR5+4dQZPs+WruoayoupOSdK6koN4Mi43pRaMuOVk3mpZ2kjGO7qVnnweTlG2CVxweMACPACDACLowAzPrFb4qe5JnKfOkUtaUTZYkUYs6h06ZQKir1FZaxorD4AdKXrW7mHbxXUDeftRTsKZwPiY4yTcG0tuBySjV30qp29fmDuvhsJV9DEeWLfvYU96XdRaO1fHs7sV7rqbvvPxRoyCWjwUyFZT6UUNSbdhVdqhX3pGK6NPBDCvPMpAxzKP2Rez+ZyVvLb23cRP38ltIxU3vaVHC1lu6MO9X/0jvjqHlMjAAjwAhUgQA8UJ46dUq6b4anNiXwUojYhmFhYSqpVls4tEg6kURt27atVb3aFt65cyedPHmSRo+u+gfLtl2YVNn+kGYc2UmH1/xqW1Q7bj/yekneivKzafvs16kox9q78dENC6jXNY+Tl1+gVke/U5iTRnsXTafs5EP6ZEK9jqNvo2YdBwhP1GaK/+VtQTaPC4LpTSfjV1DnMXdIwolKeCO8d+kMMnr5UHTPUVbt8AEjwAgwAoyAiyNQvkxQryksLvWhI7mt6HBAGDXzLqUtmb2p2Owhfw/wO6ZpCstJoiMELgj4nDr7HLBaiRjofYYGGhbQ/BwLKbwy6BVq4ZWpNREs1jI29/qLOgqS+Gv2E1q6fmeA3w+CzG3VJ1EwFVJT43Lq5LONfs5+SubdGPIiBXlaPD8He54iHH+T9bJW74KAuRQgNKBbi6K1NGfdYVLorGeGx8UIMAJnjUDC7gT6cfaPMq7Pfffdp7WzbNkyOnr0KN17771amqOd1atWU1h4GHXt2lUrcvDQQfr+++/p5ZcrbvhaZh3uHD9+nBITE2vdoj3z0Qho7Jq2smoL63ASfv+MSs3FFNq6s8w7tn6+JISt+lxMrfpZ3oIe3fA7ndj2tyB4v1O7EddZtaEOclOPSkLYottQQfL6kV9YU8o4mkD7/5pJB1fMlqQw/cgOSQg7XTKJItr0oO0/T5WkEVpISOr+jZSXeoz63vxiJVKr+uEtI8AIMAKMgOsjoAgfNIKmsgBhLiosQ8xpVCppHdSJ4lBYrXgqL9owW3EgzY27NUKYL9YiHi5uSyEeGRRhTLdoHUW9dt6rNUKYUhJCyabWFOV1VJC7bGG+mk7QBiaWDKzUg5HEcgyRmiUc4KQLDWBZmUHUSyE/sf6xuTGTwj0ShXbwhCSERWWetDxvLF0YsEAexxg30lFTf+rhO58CBSFMKo6kI8WDK/XhbAlMCp3tjPB4GAFGoE4QgIYwOTlZksCYmJhat7ln7x5q2rSpFSns0qVLvRPCWg+0mgp+wRGEj17OHNomCWHTDn3JL6SJzMo9kyS3sYMnasSszZArJCmEaacj8QmKoB5X/R+FRLXTijTvMpiSd62inFOJZC4porwzlvoghJ5CGxguiOjxLUvEGOAowkyJ//xGbYZMJP/QplobvMMIMAKMACPQuBBQlixyC22gYIBQBCKyCEiX0g5qhLCa6Y8MmCOpZEGpkaZnvmq3dBvjTpmOMnNynraUEaFN7wh9Qjq4aeu9wy4p3FR4BeFTXFZhJeNjyKY7wl6SfTb3OiDI4RHZ3mlTOB0sHkrdfdYI4phGsd47JSns77eWSoQDuHm5/2d3bM6WyKTQ2c4Ij4cRYATqBAHE6gSJ++mnn2jKlCl221yyZAnFx8fLeFe+vr506aWXShI4Y8YMgrYOJqiHDh0iDw8Peuihh2Sw5B9//JHuuOMO2R6833377bd05MgRGS+te/fuNGHCBJm3adMmOnbsGCF2INry9vamMZeMoR49e8h8R33bGyjaWrt2LWVlZUnTV/TRqpW19g/14JVO/ejaa0elHd30p9xVGkEcgNSBxGFdX3iMRTsKDR8kuEWc3Nr7CmpamXBjHWPe6ZNibWGwJIEenhbvmGYRXB6ksNRs8ZhoELgmbV5CRv8giu41yl7znMYIMAKMACPg4giUlQo9oLjf24pB6Ac9BGkyCE0bCVIIcVTWti6Og4WzGsjeoi7UwXsFRRv3U0ZpU7Hub5RG5g6aelJHOkI+HmZq6rlXrjNs7rlbOLqxeKo+UGSxWJEN6b70ZBDJIYYTNDzwB0kIodVMKLqImnh+JWt4iHlAhC9kuTWXedFw/6/IR6xD/Ct3tCC/lt9AmenEX0wKnfjk8NAYAUbg3yEA8vTCCy8Q1uh169atUmOpqak0bNgwat68OW3YsEGahqL84MGDKS0tjUJCQqhf337ix8zyY5Wfny+Jnmroq6++ovT0dLrn7nsoNy+XvvvuOxmIduzYsXTixAnasmUL9ezZk26++Wbatm0bzf99vkYKHfXt5WXtjjsjI4Pmzp1LY8aMIWg80SZIpj1SWCpeuao1G2qMttt0Qfpgqhke240CIqK07JgBl1GuSN81b1o5CSwTZqGHKbRVR82cVCtcxQ60kHsXfS01kW2H3ShLBjVvI7cn45dRE6GdPHMonkKEgxtTYR4d2/gn9bhmCiXvWEGn9m4gL58Aih00noLL61TRFWcxAowAI8AIuAAC9gihHLb8aYWaEEflzmXKzUWV1rCq6RnLyVhPvx2ituUlJtEBGiw0dMvyLxZkcZQ020wqWU0tvc7Q1SFfSc2dl8FirHqspBkdN/WuqgupUfQS5M7TIAdJZkFel4u2IYdK+lA3373UTJihDvWbIUxSs2T64eJeNCH4W0o1hQiieoCGBywVtLCMUoQznV9ynpRlnPGrMm13xlHymBgBRoAROAsEoC0E6QOpsic33ngjDRgwgKKjo2ncuHGE8iBcHTp0oKCgIOmoBpo9aADtCdb9/fe//5XBZ9u3b09XXXUVbd68WSvapk0buuaaayg2NlZqEOHkRomjvlW+2ubm5krtX8eOgpwJ7SCILkirPSmrQYy+45sWyaoxAyq8p8kEgwd5B4bLXanpSz8l932FeSg0pdWJ2VRM+8Q6woSFlrWKHUdPoqYd+stq8DQa0baHIIALact3L1BJfi61HXoVHfrnZ4ruMZxyUxLp0Ko5smyOWKO4/ac3qCivwilAdX1zPiPACDACjIDrISA5oSBo5FEqFIUVMSeltlAjh47nVV5EFigU5qH4QDwEgRvuv1Tu4yvTHCF5J/rzLieEoHjpIr0qgeYPMRQVIUTZArF2MdNk8didVNKTTpuDZH4Pv91ye0oQv/5+f8hmj5R0pM6+h4XnUkFCxZhaeGXQZYFvV9XlOc1jTeE5hZ87ZwQYgfpG4KKLLpKml3AcYytz5syhHTt2SNNPEB94LcWnJnLmzBlZD9pEJTBX/eGHH9Sh1dbWrLOmfYMIgqS+99575OPjQyCHV1xxhdRIWnUgDqozH4WH0CwRngLav6BmbayqH1g+i1L3rqf2F9xALboOlRrH5J0rpLMYvOVtf4FF62dVqfygVAQPT1jwqTA9TaDApq2p0yW3i/WBzayKdrn0bko/touKc4UJbEwXKshIobTDO2jAba9Kz6So1/vaJ6kg6zRt+uYZOr1vI7XsbXkba9UQHzACjAAjwAi4DAJVafyQVyaIl2V1oWVKIISCQWnrC/XEz3bSWI+I/LX5g2lb4USZrbyGQhsY4XlIrPHbQ11990lSuL2wC20tHE/9fOeKtL3U0zdBhJFY7DA0Bcw+F+RcSUEeZ4RTmkRq5ZUkHcdcEfINzc66m9LMcWL7LJ3v/zU190wWTmxa0SlTW7okaC7tLOgsQmBYtJdr8ofSseLudH3oR2I8qbbTcJpjJoVOcyp4IIwAI1BfCGCt4O+//079+1s0V+gH6wBBCB9++GEtRIWtV9GqTDFBBrGmUP+DB5NTz/L1c1XNpSZ96+vD/LRU/FAmJCTQggUL6Msvv5QaSn0Z7FdnPgpTTUjrfmPlVn0hZMSZ/VvJP7y5JIRIB4mN6j6STmxfQSl7NlZJCqEdBCFs2mkgdRh1k9AsVl4/AWIZEWvRuML5TPzSt6jt4Alk9PalgvQUan7eIDkcOL5B2AqQQxZGgBFgBBgB10bA9oWofjZwNEMGLyo1iN+M8jWFkuWVF6pufaGJPEjUpraC+ClSuKHgOuorQklAK9jMeJg6e2+TreWYfemf/Nvk/sr824XX0aelp9DOPpsdkkIUVp5Jd1qiTtBdYY9JbWMf3z9oSd79sj3VLg7uDHtceD71pFUFk6ij7+MyP75wrCClntL0FFpDZ5XqbYKcdeQ8LkaAEWAEaohAv34iVILwRrp9+3atRlFRkTSLVDEL9+7dK2MYqgJRUVHSc6k6tt1i7Z+/vz/99ttvWtbPP/9MLVpYzEq0RDs71fWtrwJz1n379smxIjwGTFnhvMaeVGU+mnPmOKUf3SU1eaEtO1hVNwjTUUhRXrbwFlqs5YG8FRfkkEGY1SrJz0wlmJfCcygkPzOF0hN3Cu1jZ+p40S12CaGqq7ZHRNxETx9fanbeEJnk5etPhdnpch9B7hEqw+hT4fFN1eMtI8AIMAKMgOsiIDWDUO9pAlIofl/kbxBonOWFJIikJJNiW9XL2TRzsKzTVISICPFIkvuDRHxBS0tizV/xALQo0wM9ylmdTDGTv0f5b105GR0dMI0mBr0uYhP+JMtfFPARnedjWW4hE8RXsEcyQQMJ8TFU/FbKBPE1PnCqdC6zrmCkTDILJzqQFsZdcguzVnhZdVap+KV31hHyuBgBRoARqCUCHp6V33ddeeWV9PXXX1N4uGXdXKdOnSSpe/bZZyXhwnpC/RvN4cOHE7x+qvznn3++0iiwLhDOZnbv3k0m4VkTbUyePFmWq2odXnV96ztCu7NmzdJMXEEoYT5qT6Ch089BXyap3ONozABrLSHKoE6zzv1FGIl/aPsvUym6+wjxVrNMBpk3F+VTVI8RWlPbRIB7pCGmIEJIZB3fJ/NKivLEmsJvtHJqJ+78q6wC32edPEgnd6ykbhMf0AhkeJuuUht5csdy4QH1qKwaHttFNcFbRoARYAQYgUaEgCJ68pdahCUqE9o+rLnTi7LCUWX1eWp/Se4kuin0HbmW74bQD6QTGXj8hOSWelNRWTDtKhpAFxiXyHWG94Y/Svlm8ULXs0ToGPErR7SjaJAsH+t9XBI+X49C2iScmrYWpqIdfRJpmP8y4ckUdKlMri8EpUO9nUWWl5piVwriHbbyTqFsoZHcXTRapp0yRVJb72QaG/SD0BLOlvQ0q9SvvIbzbZgUOt854RExAozAv0QAnkZtvY1iXd5rr71m1fJjjz1GKSkpcn2eIouqABzNwBNp8slkCggMkMmIW/jiiy+qIhQbGyuPYQ4KzaHeI+j48eO1cmrnlVdeUbtUVd8wd1XSpk0b2QfGAQ+nMa1jyNvHW2Vbb/FrZUcKss/Q6QMW89DwchNO22Jth10jk0AMEXheSVT34SKG4JXqUK5bxE+uIp/ZKYkyDx5N8bGVmP5jNVKItYf7ls6g8DbdKExoFpXEDLxcejpFsHtIq94XiRAZ7VU2bxkBRoARYAQaAQLqd0OuG8R8hNbQIDRvpXA0Iw8txFCVQxH9Po71kl3agpbmImj8H5IYKkIIZzDzs++URRE6ItLzuFxDCCKIYPIQeBHdJdYY7i8eKY9tv9KEw5gob7EkRJBVP0OFrwHU217YSzMrVfUuCrQ4tFuSd61KoqV5/6WbjS+JgPeiviCriFm4OPcmLd/ZdgyCgVvOQB2PbNGiRTR16lT5Zr6Om3br5tasWUOhoaF0ySWXOMQB5mZYewSnFyyMgKsikJOTQ0lJSXTxxVU7GwGpKy6ubMbhqvP+N+Nes2UnrT+SQynF/mfdDMw34QQG4hfWTK75O+vG7FSESarBwyjWDVqvO8RPEUxRvXwDyNsvyE7NqpPgZAdtYH2ku4law+luc1eacbN42eBuApNvrF82mSoeVt0JA6PRq3xNt/Ouz6qv8+HK9zrco0HyQAo9BRFs45dIl7f4g8J8MmjBqWG0KWOYIGsibqEoowlYijis7j4HTR3iFB43daFjJZVjD3pSMcV5rxWxBY+LUBGt6XDJIOHixsEL1vLO4X20jdcGUUe88BTkMLmkHR0z9dOGpt+BaamwF6L80ib6ZLmPsXkbCgUBHaHldcjfTGMvHSu9l2uJDnaKi4opJDREekR3UKROkllTWCcwciOMACPACJx7BMQqjH89CDh+CWoW86/bcdQAgtfbEzwEBIQ1t5fFaYwAI8AIMAKNBAFJDIXjMW+PfGrrn0Bxfink7VlGXYP3UnzWYCowe8sXfBoxrOHPGhzCKKcw9qACAQQp228v00EanMMcLhksPw6KaMnQWjqSqsblqM65SPc4F51yn4yAOyOwbNky+vNPixfIc4XD0aNH6eOPP5br4M7VGLjfukfAw2ZdZN33wC0yAowAI8AIMAK1QwBEEAKih492LNYSSpsRKHxLy+S6P4tJaUUZWZG/GgQB1hQ2CMznvhOseYIzDL1ERkbSwIED9Ulnvb9kyRL6+++/6Y033jjrNtyh4qFDh+jdd9+ladOmadPFzXH58uXSLEAfJD1+ezwdTzqulcMOzIbhzMRWYFqweMliQvtNmjQhxObD+jclCJ2AkAwIa3DZZZdRTEwMwdvmRx99RA888IAqxlsXR8AsTMm8zAXkV+p+5nTCmE6sFhF/iHHlZmIQLhMg7jZ3zBvacXczm8W5xoM1rnmzG/6vY/6eZqM874pcIM1dxGXvdTaL1TzEc0lSXrQwGT1BvmLN3v7sODKYisifhEm0uo3r6rjrfa4hr+vKT5cN2Tv31WAIYC0igmor9/voGI436ooUpqenE9YyOqts27ZNepEEMfq38m/aAiEEYQMpg+C8fP7554RA6PCOqSeFM76ZIWPpBQZWuOYfNWpUJVJYWFhI9913HyFGXtu2bWnVqlVSA3jLLbdoU/3xxx/p+++/l8doA05RHnroIfrf//5HEyZM0MajVeAdl0SgaVgQxQQkidhM9kNWuOSkajhoD7HGCg+IFn9yNazUSIp5CIIAQZxKdxIQQpCj0jL1BOlOsxfESHhZNpt57u511sXaukZ1r2tC8ekVHrE7+2U4PJ2N7T7nGdDEsdM4hyjUbwaTwvrF16laR7Dt7777rtKY4NUQP6olJSV04MAB6tOnDwUHB0t3/CiMGG/QTmVkZNDp06clsUS8NwQCR5v2BA9nmzdvpuTkZDrvvPMoLi5OPrBBWwkPjaoeyBDabdOmjdRcYbt1i/CSGOBPvXv3lp4hEWC8R48e1KxZM62rPXv2yLGiXbQPUeNr2bIlbdy4UYYeUDHdoEGDlmzXLkusGIQEUBo3uPyH1gxpmZmZsk+0mZubK8vD4YmaK+LDOWoL5devXy/nCbIN75V6AWmGxvaZZ57Rkt9++21JzIGVrQC7q6++mm644QbbLKvjuXPnUmpqqgyNoLSD0BwqAVkEKZw4caJVTD1g3b59e5n24IMPquK8dWEEYltFEz4g/e4miEOJ/2Xcx9xNfHws6zQRrsSdBNc57uMFBcJ/vJsJyDBeGOL3yR0Fv6/4zXVHTaG73uvc9T7XkP/fTAobEm0n7Wv619Np7dq1MlYbhgjyFBAQID064gELBAdEBkTrgw8+kA+ciMGG/XvuuYfGjq14y6Om+Pjjj0tChX9iPKjcdtttdNVVV0nzUpCvp556ShaF5gwPclOmTJEu+tEufuhRB8QxKytLHmMciAfXvHlzmjFjBs2ZM0eSPmgoESvuuuuuqzQ+tIE+O3furJFhxJyDYD0d2oKACCI8AOLLwawTZrWIZ/ef//xH4gA83nvvPY3MKWKtbwsPJvfee6/mBfOLL76gL7/8UpJr2Yn4gokoApvryS3mBO2tXquH8sAEP/YIjo452oZLUG1ii3M3cuRI+WCEcwSiHBERoRWBiWjHjh3ledQHWkeBCy+8kL799ltyZVIID3zuSIK0E6zbwTXDeOgA4V1GgBFgBBgBRoARqBECTAprBFPjKASCBXKmZMCAAZLU4RhaIxA0vHEFwQJJAdn75ptvaOHChaqKfPgGKcKbqldffZXmz59fiRSCmEAj9/LLL1PPnj3ps88+k+2MGzeOELtt5syZsh+86YQW8JFHHtHaB9GCZhLhTOLj4yX58/b2llquLVu20LBhw2QazB7HjBkj99HeNddYYqyBVIIERUdH05tvvimJIuYMUou2f/31V60v2x0QQpBIjBMC0guCBQHJhekp4szZa+vDDz8kjPO7b7+TWlcQVWCDrRJoClu3bq0O5VZvzqvPgAYVAmKJD0jh5ZdfLsenL4d9aAmhvcSaTiUgeTBT3blzJ23YsEGaqEKTais473l5edK1N8iEKwrWS7qjdsgVzxWPmRFgBBgBRoARYAScEwEmhc55XuplVNCmYN2aEj1BgVYO+UrjorRZysxT1QHpUmvcRo8eLYN725ruwLQTmsZevXrJaiBZIFTHjh2TBBIk7q+//pLEEkTk/PPPl9o6FFbmj+gXbUBTBoHGEWYiiYmJ8nj//v0ED5rQ8kGTB7NWCMYPQghBG7UxLbn99tvl+jpZWXwdPnyYZs2aJc1UoYFRmKh8/fbgwYOyb2hdISCIqK8XjDU2Nlaf5HAfWkyQb4wfsfp+/vlnqb2EGe0777wjzXJRGRpTnJPBgwdLco14fc8//7wk4tACoiy0iDhnJ06ckP1hLsAW2EMrCgFhVPsygb9cEgG8rGFhBBgBRoARYAQYAUagtggwKawtYi5cHgRLacHqYhogYxBFJFWbIEQgJyA00AZCEwVBOsYAArNgwQKp/RoyZIi2tk/Vr2oL80sIiBDawgdmnsrWvKq6yFNjsldOkVjkQdsJk9H//ve/dOcdd9Jvc3+Tmkt9PX1bIHEw88R4IPAS2ia2jb64NCUFMaypKC0itISY96233ipJMbSk+fn5shmYrYKsQlvo6+srPyCBn376KYGcIx0fmK4queuuu6QZb9euXSUZRHpoaKjK5q0LI7D/0BHavmWTdn248FR46IwAI8AIuCwCNQ1K7rIT5IE3SgSYFDbK02p/UiBq+/bt0zKhLYJTltoIiCDMUKEdxHo4aBuVwxbVDsgVtFyzZ88meLqEZhCkTfV1xRVX0MMPPyw1YDATrY1AmwWCBAIGJyyYw+LFiyUZqqodpRVF6IxBgwZJ8mY7bn19aB5BdkeMGCFJrR43e20NHz5cru0DERw4aCBBc5iSkqJvUo4bJrBKsG5QmYnCBBIavFOnTsmxIRzFuvXrpIksFtRDYwnBekw46tELzGjff/99Wr1qNXXo2EHGQARJxVrKn376SSsKJz8vvPACTZ8+XYatQAZMWnFuqsJCa4B3nB4Bk7mMorueT97htfu/dvqJ1WCA0HzjRY16WVWDKo2mCF6SQdxt7pg3Xjzi/ulugnnjmsfviDsKfrNw3vE/Xx+CZgXElcRQVkQxJb9RXOECElceHfYdQ0e8rxNejyuce+1eZLEYqlSZExgBJ0fAbUghTPnwQA5CghupOwqIHMiYEpALaJTUA4VKr2qLtVvXX3+9LAJNFtYNQvADpdoBcYGZKhyY4IN0rMNTxANOT0DsoO0CcamtwMwT8RCxhURFRUkNKMagF/0xYvfBYQ7WCeKjnNboy+v3QQYxdmghQQ71pqP22oJ30i5dutDrb7wum8Gc7777bn2TNHToUOnpE6aawA6eXv/v//5PKwPCig9IHjS6M7+dSStXrtTaw9pIW0KITKwdhDdY1TdI3ksvvSRxB2lWovaxVecKGkR4m2VpHAgYjV5kMFv/HzSOmfEsGAFGgBFoOAT0jxOKeOKZwrssi8KKEijEnCVMlojCixPomLGITB4WUqjKNtxIuSdGoO4QMIgLuF5esyxatEg6C4EXx7oUOPyAxgtrpWojiNEH7dUvv/xSrVapNu02dFnEtYOpH8wTHQm0PwkJCZKkOCpzNunQyMFpDOLdgdBV5RET7cNdNLRliMmnCCHS8XYPjmxAfqoLt4DyjgRmkVgrp0w2HZXTpyOkBK6fmq6fwzo8EFhFoqprC8QbGj8QRz0pVfVA7KBVvFWYgtZEgDO0otD86TG0Vxdzg4bTFm97ZZEG/DAeOORRYT0clT0X6cAR6ykvvvjiKrvHNYZzykK0a+9BSiv2rqQpTEs5Qfu2b6gEEa7RQRdPtEpPTz1J8etXUNKRfUKL7Eet2nakHkNGiTAx1iFW9JVSkhJpz9a1lH4mhUrF/3dksyjqM+wSCgoN14oVFeTTP4t+ocy0VOrWfzh16N5Xy8NO8tFDtDd+A/W/YCwFBNoPdWNVweaANYWsKbS5JBr1If53WVNYf5pCXDx4PLb9Hfcqy6bWRT9TXNFi8jEU0hGvAbTb72GhKfTVrjdoCqsyHy3JiqeM/R9r5fU7ga0mkH/zMTIpPeFFMuVZfAHoy3j5hlPT3lOrdbBWVmaitHjxzJybRFHn/6hvgjCGM7umUqkpj/wiulN41+et8rMPvE8FZ7ZScNubyK/ZKKu8c3Wglgm5W+gd4I0wYyGhITV+dj3bc+RymkKsyWJPg2d7uuumnlq7Vl1rIGzKKY0qu3TpUkK4BqwvhBbu34hySlObNhB/sTainNbYq2OvLTj6qMrZx/3330/PPfec1ATWhJiqdZP2+rdNw3jsjcm2nDqGt1VoCZ2REKoxusIWL2HsCX7A9NcoXpLAQRLMj9W5x70MJsM41l83eLlQWFgoNcr22naU5sh8cNfGVTT3mw/tVtOTwv07NtGXbzxKJbp4d+tELaO3D/Ubcand+uuW/EY/ff5Wpbx5M6fRf5/9QJI/s9lEHz5zD51IFA6ZBC4ghzc/9CL1EmQTgoevWdNeEi/s/GjEZddVaosTGAFGgBFoaAQUIVS6ExyXkB+leXanSI+t5GfIpdPGvsJsWzxKGywEUpVF7GdHknNiHhWmWTuiU2U9fddppDA3aa1401PZNLrI4yg1VRUcbNN2PE35pzZRWbnvB32x0qIzdGr9o+K+axljbtIaMhdNpiZ9PpDFSk1ZlHl4oSTEvpED9VV5v5Ej4HKksKrzAY3BunXr5DotaFawng0ERi9Yw7Vs2TL5EAJzvrZt22rZeGiDhlOFDrj00ku1BzW4/IcJKkz1lMCDJurjkyi8YuKBD31CAwONHvZtvXequq64hedLffiIs5lDhw4dpMkkAtNXp/k6m/advQ7mfe2118prUIXROBdjhudWaGyfeOKJc9F9o+oT1hB4EAAhg8ZS3XOgScdLAAjW1e7du5ewPhREEG/4EaszYXcC/Tj7R7ne9r777tNwwT0K5wixL2sjjsxHU08ek82AiIU1scTntLRbYWpaXFhAM95+WhLC6//3NPUYOJIyTicL7d1GatYy1uEwPDy9qN/wS2jABeNEuTbijWYBrftrPv3160ya/+00+r+3ZtDuTaslIbzpweepa9+h9MHTd9PiOdM1Urhl1WI6cWQ/Pfnh7Epv5h12zBmMACPACDQgAhbCZ6Rij6Zk9gimktJiKjGEksHDKO7/ZqF1KyVPsdwE4mEQtqUOxJRjuR8bPDzJGFBhTYHivmE9KmqVE0JjQJjsQ2V4+4WpXbvb43+NozJTkd08JKbtek4SQrQb3OpSSt87S2gF92rlT28Wy4zEb1pou6vI4BmopfNO40eg0ZBCeLicNGmSPGN444437TB1hLMTvXkh1nlhjRgezOCE47XXXqPu3btTWlqa9DSJdlQ+TE3RBh7koOFCWAU9KYRzD5hA4sENZBTmqc2aNqOnn3laPiCCADQmUgiijc+/EZg24uPO8m9MZusKN5wDxFxk+fcIIP4lBKa7WK8KTbBe/vjjD+l4COt5lYZQr13E/So5OVmSwH/7v4EHk7IyT333cj812aLN7NpvKHkJrZ89WSM0fgV5OXT5Lf/TtILNWrUlfKqSAReOI3wqJIwuve5uWrlwNmVnWELFJB+zvBUHIfQW2sCOPQbQsnmzyCzuwxjzwlmf0Lgb/ktNWlg7Uapok/cYAUaAETh3CCitIUZQRp5kLhVOjsoE8StfgGUACax867U7YFORxQu5MaAJtRjyrd0yJTkVTgFbnP+9eFlW8biO34wqHQyZS0R5D/IJj7WrkSzJszjBC2o9jgJjbqbMgz8LQivWRRYkUVlJNhVlHhNkNYyC4u6yOzZObLwIiKu4cQhMtaZMmULz5s2TMd3gAAVv7vHGXS9YPzV37lzNQQocjkCwBSF88sknpTMQBP+Gl004G6mNvPDiCzLgOR4Mo6Ms8fJqU5/LMgKMQONCYP369TR+/HiNEGJ2eodB0Jj37NnTylOsLQKbNm2SHmZffPFF+vDDD6U1g20ZHDsyHz1z8jiFhjdxSAhR99DubdjQ4IsmErSGJxMPUF6ucKZQSwHJ++fPOVLj2H3ACFnbWP72vLjE8va6pNiy9RBzX7HgRwoIDqER46+rZU9cnBFgBBiB+kNAmYLqCaHsDWsNxR88zZSVGcTHwgw9hOavJlJaXCCLeXr7C9K2XtSv7EG2IOUvS1PCZLXwzDqxtvBITZqWZQJjRlLLUfMorNMU+3XKtZhlpkKZr8xIDR7+dDr+eel2tVm/9+3X5dRGjUDFqwcXnyYerBDzbveu3bRz107pnANTQigBfWy+uLg4OVOETcBbefXGfufOnXL9D9qAQCMIohgfHy+Pa/qFdmEWZs8xSU3b4HKMACPQOBCARQI+fftaO1Wxnd2ECRNkuBDch7p162aVDW+1eJEFqwTcs+BFGfctPbFUFXDfsX2AKSkqpMx0i8buoasGyzV9kc2iqeegC2jY2GvI199iHpQuTEUhMO3E2j8lXXoPouvue5oCQxybLGVnpNHSX2ZQdmYaHdkbTzmZGcI09EKhdZwsm2kV10VuVy+cQ71F+q7Nqymucw/Ky86kpb9+Q5Nf+lQQyZ9p08pFFBAUTGOuvYtiO3RVQ+AtI8AIMAJOg4CggcJjXvlwBGnDPVcRw5oMslRo8iBYV1iY9ozYE06DfAMoMGoYhXR4SOYVZR+QW9Ewnd7yotyHmap3cBRF9XmBPPzbWPLtfId1etxOakWSd2BrQTIzKPvYAioRZLNMjAemrEUZIJ8ZFBQrlkFtmUKm3NNUJuYW0KI/RXSzjKGiFd5rjAg0Gk0hnDUgbh00dbt27aqRN8LY2FjtzTq0hAhtoBccwwNibQQhBpgQ1gYxLssINF4EsL64JmtnUWbYsGGS/NmigbXOeOhAKBcQQRDIwYMH2xazHFcsEbTK7y+cxHQfOIK6DRhOgcGhBHPOP2d/SZ+/8og04UThzDQLcfTwNNLwcf8RDl+uldrFhK3r6Jev3rFqz/YA5A7OY3asXyEJoZ/wVApSZ/TylkXhabSbMF1d8vPX9PpDN1KuKD/+lvtp/swP6fzRV9Dxgwk0d4bFycHxQ/vo/Sfvoqz0M7bd8DEjwAgwAg2GgO0LNq1jcZ/18BROWgziUy62xLAqRzMeXj6ChIkXeOJjkTIyF+ZS1uE/KPvgRzLJ6Ne0ooy4/0PKSk3StPPo6nvk8dl+RXR/WZLAUrH+O+/kZtlMQMuhYq3hJ4KcBlJx5l4qyUmxEF1h+ZF3Yh3lHvvhbLvjei6EQKPRFGJ9IN7Iz5gxQwvMvXat8NxUhezZs0cz6UIIARwrgRMOxJFTmkWVXt3W4U2kuoqczwgwAo0OAcS3rHLth27GsE7APWv1qtW6VIupKRw0vffeeyJEhI8kh4i3irXPtlJqLq30xtrLx5euE45j9JIlwkK88fBNdGTfTkrcv5PizutNoRFNBIkz0sNvTNeKjr56Ej1x88W0fe3fdOMDzwkHOfZ/MlrExNHU2auoIFeEETm8j1YL89Hfvn6fjgqyd9MDL8j2bp3yqghbsY6yhdayY6+BlHrimNAYrqFnP/mFpj17L7WK6yT7PnMqiV753zW0dfViGnn5DdpYeIcRYAQYAedAQGgKQQiFx1FhtK/dcy1mmBaiV5WjmZYX/K5NA6ajeUe/k85ekJhz4m8KbncfhXV+Un5UwZLsBGHa+YLQ5KVTqTC/L0jbQMbg3iq7VluDpy9FD/9OkMAXqbQkhwKiRgmN5VbpnCai19N0evNzsr2o4dMp+9AXBC+o2Ud/o8DWbOJfK6BdsLB6TeFSQ8dav1mzZmkfmIgq1++7d+8mfLB20F4sk9WrV1P89ngZ3Btv8VW8PzyQoTzW7GzcuJHgPALrc0aPHi2xUQ4ivvnmG/r7779lfUfrd1wKTB4sI8AI1BsC0AAi/Iot0XPUITweL/1rqfaQocrdfPPN8p4DMnjkyBH68ssvVZbV1p75qFWB8oOQiKY08MLL5FGqWG8IgUkpzD5zMtPlMb5gWtq+Wx95nJedpaXb2wFhhIlpJ0H47nzybWkeunX1UsrNsThVwHqb8/qeL+MiBgaF0uyPX6Vx198t+4AjnNbtLCamkc1bShNXkEMWRoARYAScDQGsKCxF5Hr5sZiPYozS2YzY1saUFA5kAmNvlY5d0EZZ+bpr7OvFK7gLNe1V4Ryu4PQ6fXat9z18ImUIimYDvybvoHaUn7KDvIJbkG/EQDH+UuF11EhGv5YUFHO9bLu0xLIOstYdcQWXQsD+a18nnwI8iyKAul6wbnDBggX01ltvyWTEX7M14wwLC5PeARWZQ1BsPGRBJk6cKENOrFy5kjZssAR5Rr4ijRdeeKF0BAGNJKRrV/vrXap6OyQr8hcjwAi4FQIIfbN4yWJq1boVwWQdDwzbtm0jeCe2lX79+hFC3Wzfvp0Q0gKC9YP5+flSQ4j7zrFjxwhrD+2JPUcHift3i7V7GZKQ6evs3b5eHjaJsnj87CzI3E4ROuKv32bSxNselHlYj5i4f5ckacFhETLttCBwZlMJNWneSrpfPya0gS1FgHt934hLqNYxFoug9SKKvb5rEariI/LxD6ABo8bL9ICAYBn+AgeF+bnSSY1/UO0D2Ft1wgeMACPACNQRArhvV1iCCULo4SXu5XiEtuhWlPmo2jrqtiBlCaUlTKPQuOs0zVtx5lYy5Ze/PPPxl1WT194k7q8BFNH9VfL0CRd9mSh99+tas4HRl8r9M9seFqanGYLM9RDrES33ba1QDXdSt70MRkvN+qhlAsJctTy+YVGahXwaROghlsaPgMuRwk8//dThWUFIiMTERKk11IehQAXEhEN8OJiFIvwEHrj05leIG/boo48SQlbgoQsPbwhFoQSEEoQQb+lR1zbUxHXXXUf4sDACjIB7IlDxwGA9f8QrxdrknKdb0QAAPMNJREFUL774QsYnxEupwMBASQo9PCsba1x55ZWE2IeKFML8FJYRuEfhRRcsGtTLLOueSJiqloiHB0+r5PTUE/Tte89Ti9Zt5To/mJPu3LhSkLAULQ0V+o8cR0sFIVy18CcqyMmiFrHtadOKPyRBO/+SK7U23338Dhm6AjEFEUJi5ruwqjATPI02EVq+nKwM2he/gdJSTlJ0bDsKb2q9VhteTtcs/pXueeY9zRy1s3Bms1mYi67+Y45cX4jOOvXor/XJO4wAI8AINCQCehKI+5tFLI68YDUqg8ILE1LoDJUoQoj7tKM1hWWlBYS1fOkJ08Xna7lusExrX7w/E3EDIeaiLCrJPkUnlv+nvAxMVfERkS98/YV2r4NcMlVwOkGMxSxe1OVJUpiX9Ito9wtZTv91fMkl8tDTL4Sihs7WstLiHxfmqIXk36w7QXsI8RC/ERjjiRUTZB7SfMM6YcPSyBFwOVJY3fkAmbMneKCCwJwL63wcCcierfc/fdk2bdroD3mfEWAEGAGJAEzMX3rpJbtowBIBn+STyRQYFKi9cMK9xvZ+g/WDiJ+qBPccmLWjbm5eLsW0jiFvH4sDF1VGbQ0e4g2vjXTo1k86jlm7dK50MKOyQbquvvtRzRkMgi7/78WPacbUp2iTCCZP+AiBF9HLbrxXVZPrDnGgLDH6jxwrnMz8TCsXVDxoIF+2f89j2NXEVFJMP3z8CsGjaUcd6YO3UWgkf53+riw7UoSnwDpHFkaAEWAEzgUC+pd8ygoCRFGSRak1LKVSg4gLK265egKpwjs4shrzCetPXkFNhCMXOPYS7ZUTQpieBrQaIjx/3ianGxQ1XHgH/Vt6BpUEtBwET98gaj3kA4eQlJqytTb1hVQ/pSXCcqNcEAsxL3mrdDoT2ettlUwRXSbTmfi3hAYyT6ahT2gsWRo/AgZxMVtePdTxXBctWkRTp06Vb7zruGm3bm7NmjUUGhqqmbXaAwPmZgkJCdSlSxd72ZzGCLgEAtCuJSUlEcy4q5KUlJQaeRuuqo3Gkpew/widKTKSV1i03SllnkmRmryI5tHkLzyEOhKEp0g7dZKaRsdQSLjl7bGjskjHm3S0nXlGeFsVayjDm0UJ8mttMqrqIwYi1h+ChOoFP0WnhfMZv8BgYW3qOPyFvo5+Hy/+0IZaHqDPa+z7iqC729wxbzy8wwLI3QTzxjVfU0dWjQ0fvODHea+nR1i7cOE+B81gmGkfdTJNJ2+PLNprvJFSPIYK80tPzbx096LpMoRQdLT9+7BqvPDMGuHpczt5h3Yj38hhKtlqW1p0hvJO/SF82pSSX/PRQkvYglTwejhX/DcCk1RzXiIZvMKliaq+LekA5/gc8hTrCv2aiPk5gcDRGsSevxAnGF69DqG4qJhCQkM055j11Vmj0xTWF1DcLiPACDACzo6APfNR/ZhDI5sRPtVJeJMWhE9NBW/SYSZqaypqr763r5+9ZPlA1bRljN08TmQEGAFG4FwhIMmg0OThPmcsy6Vo81KKNB0R5hKl1MxjPZ0xDhFU0WilMXSkKdTPwTdyiCCDQ/RJlfZh0hkUc3Ol9LpIgJMbY2A7u01JBzjsbdQuNo05sfKClsY8W54bI8AIMAKMACPACDACjAAjUA0CSgupzEdBDj1L88mnLI28yEReQnvnY8ogg1msE4QWUWhvVZ1qmuZsRsApEWBS6JSnhQfFCDACjEDtETAavTQTptrX5hqMACPACDACCgH9ukLsgxyWeEZQhvE8yjEEUa45gDIMnanUM0DmoZ6+jmqHt4yAqyDA5qOucqZ4nIwAI8AIVIeAWCOStHOdDGFRXVHOZwQYAUaAEag9ApaAQKPKK8Itx8zaN8I1GAEnRIBJoc1JOXz4MG3ZsoWuvvpqmxw+ZAQYAUbAuRFoFdWcYltNINuQPM496roZHZwvwPFEcXFx3TToQq24qwMGhJWCwxHELnY3gZMZ/J/DIZc7CsL64Ly7o5MhdzzfPOeGQYBJoQ3OCFyPeIdXXXVVrc0AYEv+yy+/yPhjbdu2tWm5YQ/hnenEiRMN2yn3xgjUIQKFhYXVtpaZmUkHDx6stpy7FEBsQ3gjzM3NdZcpa/N0xzmrybvz3BUG7rjNyspyx2nLObvzNe+uc3fXeeOCx8uPJt5N6v3/nUlhHUKMk4ag03iYPZekEG+NfX19KTs7uw5nx00xAg2PQFCQ47AJGA3CswwZUrX3toYfNffICDACjAAjwAgwAoyAayHgMqQQJhLr1q2j7t2707Zt2+jo0aM0ePBgebx582bCp127djRs6DAtsDPil6HOmTNnqHnz5jRq1ChJlnCKVHu9e/eWJhjLli2jzp07Vzp7+fn59M8//1BMTAx17NhR5m/cuJHwCQgIoJEjR1JsbKzsY9OmTTJ/z549tGTJEqlpvOiiiyq1Wd8JTZs2rTa2W32PgdtnBBgBRoARYAQYAUaAEWAEGAHXQMBlSGFycjK9//77Vqj+/vvvBE0CCB6C2CJw7/79++nee++lvLw8mjRpkiyPtSawPf/ss89o9uzZkgSq9iZPnkzffPMNwQzj1ltvtWofBy+88IIMBP/xxx/LPLQxf/58gjYOJpq//vorvfnmm7L+tGnTZJnt27cTPljvcC5IoRwEfzECjAAjwAgwAowAI8AIMAKMACNQAwRcLiTF+PHj5bq9b7/9Vk4PGsCZM2fS3LlzCRoyrAmEgLRNmTKF5s2bRz///DO9/PLLkjRCI6iXTz75RB4++OCDdOGFF+qzJFnctWsXPTrlUWrVqhWdOnVKEsKhQ4fSTz/9JPPRz/Tp02ngwIGyLzRw3XXX0cKFC+WYrBrkA0aAEWAEGAFGgBFgBBgBRoARYAScDAGX0RQq3Lp27SpNQLFmDpo4mG5GRETIbBDE48ePy314JMNao927dtPOXTspPT1dpu/bt4/GjRunmqOQkBD64IMP5FZLFDuff/65JICXX345DR02VGbt3r1bbvv06SMJIg7i4uLowIEDMp2/GAFGgBFgBBgBRoARYAQYAUaAEXA1BFyOFNYUYGj17rnnHmlW2qFDB4qMjLRb9Y7b76hECFEQJqIQrENUAk+HkPfee08l8ZYRYAQYAUaAEWAEGAFGgBFgBBgBl0ag0ZJCmHeWlJTQjBkzqEkTixvXtWvXVjpZHp72LWgRluLuu++mxx9/nL744gtJHKOiomR9mKWOGDGiUlsGg0GmuWvcoEqAcAIjwAgwAowAI8AIMAKMACPACDg9AvYZkdMPu/oBYn0hBCaf+MAZDBzD1FTg6h514KDmiSeekLG/evbsKdcqwqHMrFmzCF5GFyxYQI899phsFsFksfbw77//JqxdhIdSFkaAEWAEGAFGgBFgBBgBRoARYAScGQGX0xQqbZwC1dHxmDFjJGF76623ZFGsA4SHUluxra/Px3rFJ598Ujqpeeedd+jRRx+l5559jl57/TX6/vvv5Qfl9Q5qbrj+Bvpw2of09ttvy/7gIZWFEWAE6gcBxARNTU2tn8ZdtNXo6GjCCyoWRoARYAQYAUaAEWAEaoqAoUxITQvXptyiRYto6tSpMph7berVddnExETpldTf379Om87IyJCaR2gk7ZFNxFEMDg6msLCwOu13zZo1MmD3JZdc4rBdONtRXlgdFuIMRsAFEMD/0MUXX+xwpCCFR44cIbPZ7LCMO2XgXlRcXExwtOVugjkjLBE+7ibqJYC7/R/gesfHZDK52ymXcZDhbA//7+4o3t7ecolQPT3COjWk7nqvc9f7HC5G3ONatGhBzZo1q9drs9E/OUDbVx9SHdlDsPtzKYjN2KZNm3M5BO6bEfhXCCDWKF6+VCXwQhweHu62D0a22GAdtfLMbJvX2I9xz8MPJzBwN0FoJEhtlkg0BoxAivCAjGUe7iawcgoMDJRxmt1t7pgvYlTn5uaSO5JCd73Xuet9Dtd7cVFxg1gANXpSCDDdUfBDiZsmCyPgyghURwpdeW71Mfbs7GwCmfYyetVZ85FNImX4nzprkBtiBBgBRoARYAQYAadDgEmh050SHhAjwAgwAmeHwOETKbRvzz7KL64bczqPoiwae+lYahHV4uwGxLUYAUaAEWAEGAFGwCUQYFLoEqeJB8kIMAKMQPUIlJZ5UKqxOZ0y+1VfuAYlOtDmGpSqWRGYeRlK88incBf55KylUq8mVBh8MZUYLZ6iq3L6VbMeuBQjwAgwAowAI8AInC0CTArPFjmuxwgwAoyAkyFgMpU41Robtd5HET6j6ST5Zv1BvmlbqNQ7iMzGYDKFXK6NWRJHsVZKbZ0MXh4OI8AIMAKMACPQaBFgUthoTy1PjBFgBBgBCwIlBbl05vA2Ksw8TabiAvIOCKOIuB4UGBFdY4gSEhJo5cqVdOuttxIcHehl8+bNtGLFCunp+corr6SAgACN6KHcr7/+KvNG9G9NJR5hVGbwJvIMJLNHiGwGpFERQbXVt2+7X5KzjzL2vkMleSmiXil5CoIZEXcFBbS61rao1XFZmYnStj9GxTlHqdRUSB5efuTXpC+FdbLEmi3Jiqczu6aKvDzyi+hO4V2ft6qffeB9KjizlYLb3kR+zUZZ5fEBI8AIMAKMACPgygi4NCk8deoUHT58mAYPHnzOz8HWrVulY5f27duf87HwABgBd0cAHihxf4iMjLQiMPBSiDAW1XkPdoQfPIAlnUiitm3bOipSJ+k7d+6kkydP0ujRo2vVnlF4Y1RaOVUxLz2Ztnz3gjrUtkfXz6fYQZdT635jtDR7O0ePHaV33n2HVq9eLbOvueYaK0yXLVsm47nCMxy8XyIc0cyZMzVPaQij8+abb9K0adPI7NWMiv17UKHfPjL4tCSzT/dKXVZHCnOP/UDpe74mwQa1uqVFBXR6z4wqSaEp9yCdWv+AIHwVLvxLi4soJ+9vSQpLi86I/EclyUTDuUlryFw0mZr0+UD2U2rKoszDCyW+vpEDtb55hxFgBBgBRoARaAwIVI7m7iKzys/PpwcffJCWL19eacTIw4OFPUEMq7S0NHtZWhoeGquKe5SVlSUfLLUKYgex0h5++GFCfEIWRoAROLcIJOxOoI8//pimT59uNRAQmB9++MEqzdHB6lWradeuXVbZBw8drNSmVYE6OkCs0UOHDtW6NZMgw/bufaGtOlOXsXdT/9tepYF3TqXOY+6QbSeumyc0h4UO+9mzZ4+8zypCaK/g559/TngZBjL44osvyhd1q1atkkVxH/3ggw9o3Lhx1LdvX6EhFMTRsykViXWPRd4tqMyrIo6rXltorx+VlrH3G0kIDR6e5N+sO/k17UqevgFk9Ko6Fm3q1ic1Qugb0ZYCovqTUWhMPco9tabtek4SQqSFd7pBdldwZq/qlk5vflj2Gxp3JRmElpOFEWAEGAFGgBFoTAi4rKYQDyII2goiBklNTaVPP/2Utm/frsVqGj58OD3yyCPaG+uvvvqK5s6dK4Mb4632448/Tv3795f1QQS/++47WrJkiXTpjsR27drR008/TU2aNJFlkpKS6JlnnpF9IaFXr1707DPPkrePN8Fk6q+//qLXXntNjkNW4C9GgBE4ZwjAxDE5OVm+qDmbuKF79u6RJo9du3bV5tClSxd6+eWXtWNX2AkIb0HdJz5gNdQm7ftS6r5NlHY4nkoKcsjo7WuVrw4QBwz3ucmTJ0syjfujXhAsPTExkW644QapPRw6dKjMPnjwIF1wwQU0b948GWsSL/AgIKxlZV5UUhpIxrIA8pSp1l9VkcP0Xc9TWalZVDBQiyGfCFJXEYtVxe6ybs1yVJy5lUz5lpiXYe2vpqC4uyoVgykqJKj1OAqMuZkyD/4sSGQRmQqSqKwkm4oyj0kSaa9upcY4gRFgBBgBRoARcDEEXJIUpqSk/H973wEeRbW+/216TyCBUEIIgoBIk44CoiJSFFFsoKL8RRC9XsWfIHotKIhyBUVR1IsXQQVBRLwUBSuKNFEgKIgBCwESSSG9Z5P/eb/NWWY3u5sQA+yy3/c8m5k5bc55ZzM773yNPv/8cxo3bpzVjAlvqKGlA8lr27Yt7dixg/1fmjdvzg8sn376Kfu14AGvX79+tGLFCnr66afp7bff5ge/pUuX0urVqwkPfV27duWHSWghZ8+eTXPmzOGHmYcffpgJI3xq8LC5ceNGmvfyPJo6dSpf9n/84x+8Dw1D/wGWhyMP+z7IdAWBcwYB5OrE//MHH3xAU6ZMcbgukJzExEROfo2k78OGDSPcIxYvXkzQ1sEEFRo7Hx8fmjx5MidLXr58OY0fb9G0gRS9++67bCng6+tLnTt3ppEjR/K5du7cScnJyYTcgRgrICCAhg4ZSl26duF6Z+d2NFGMtXXrVoKVAkxfcY4WLVpUa+rIfLRaI1WQk3KQsg7/QsFRsRQcaXnp5agdCOG1I651mpICuEB00nS8qINgrciX+Oabb7JpKZJsQyymrT4qCmkAVZSdpITaZNQVIUT/4myL5s4/PEaRtSOU+8cS8vUPpdDm1xEFd0ITh5Kf8gmXm3z9KKjxpZT1q7qnl+WxX2Bwo6p7tcmylkrlawiBryLE5BNCaYnq5aPye4zt+TKXyR9BQBAQBAQBQeBcQ8AjSSHMlCB4gNPSt29f1uLFxsZy0fXXX0/4aPOvDz/8kIMfzJo1izWHnTp1ovvuu49WrVpFkyZNImgSoOXDQ52WY8eOEd54Q/BAlpeXx21hCgUBOYVZFcZBYIULL7yQGjZsSOs/WS+kkBGSP4LA2UUA5Akvf+Cjh/95e4GFwYABA6hJkyb8ImnZsmXcHn7KMDOPjIyknj16KmJg4q4wTQfR0wLrgxMnTtA9E++h/IJ8tjbwV359w4cPJ9w/fvzxR37JNHbsWNq9ezetWbvGSgqdnRv9jZKVlcUWDkOHDuX7FMYEyXRECs3mCn6BZeyv9//Y+j8qyTtBBRlHqCAzhUKjm9GFI+7T1Q63INauBCQOuH733XdsLYGXdRDcR/HCrXv37vySDlYZwA24/r/Rl5O/0haqSDNstQFiaSGL3NXln4qyQq4vy0untB9mWNvm/PEZRcT3oUZdnreWGXfKC47yYaW5nFK3/MNalX90K/mHN1Jax2UUEBZP5QVZlJu8TgWw+YMqzWXquvtSSdY2Lg9PGERpP06h8vx0ZQZrotCmvSi60zPWsWRHEBAEBAFBQBDwZARc/+K76crwAAINQEjISR8SmC8ZBWQQ/oNxcXH8kIQ3/oMGDbKakiYkJPAb919//ZW7oc4oeCDEg5c2HUXkPQhMorQMHDiQzVVhPgVCCIHJKjSO0CBAcyAiCAgCZw8BkBqQPpiNOyKFt912G08Ovm942YP7Bv7vYW0QHh7OgWq0Zs/RKvC//8gjjzB5RP0NN9zAFgkghZBWrVoRArNA8OIJUTq1ODu3fRAbmHCCNLVr147vR47IoB7TYlqpj2y3KT99owKnWEgVahrEdyC/wFDbRnU4uv/++wmf0aNHc2/cI/FyDKaj0KLefffdrC1t3749k+ZSRaoeGNVYtTXxPVLfKysqKpVG1uSSIFaqlBtaoPXDp6LKJzI3eTuFx20j34geuol1ay7Ns+6D6Jn8laYS/ZQ5Kwjmif3PUHTnmVT05UhC0JqCFMt1Co3rT5k/v658FsOoVGkpy/JgYqpeECgtYsGxbRQY+T6FxVvWbT2B7AgCgoAgIAgIAh6IgEeSwvT0dH777gxvmIstWbKEtXdjxoyxBpZp3BgPIiclOjraWneylPjt/rPPPssmUU8++SRX4a0+3mgbiajWSkJjqEmhfqDDHKF9EBEEBIGzi8CVV17Jmn6YddvLypUrae/evUxO8P+NqKX41EYyMjK4H7SJWvCyylkgG3ttWG3PDRIIkjpv3jyCLzTIIawg7DWKmIOvCppifx49t4snzOV0FEhLkZ60k47u/kKlqdhD3cc8oUwwA3WzU95CK7j8/eW0fcd2wj2xd+/eNHHiRLr99tvpYNJBwr1w7ty5rCV86qmn6H+ffq1I4S18Hm02igPFe2sUk1oftH2Bkc0otu8Sbl+utHopmy0+gjl/fkgNO1cnhUhZUUbqHu4XQHGD1lvPc+TzYawRLEpPpIYdgqj5pe8pEviMMm3NU4FoBlFx5i6qVH6F0Rc9rgLNPMX9ml26iHJ/W6iik26l3MOrhRRa0ZQdQUAQEAQEAU9GwONIId7o46FNEzIj+AgW8+ijj1JSUhIHiZk+fTprA0HoINr/xdjHPlIffGDWrFnDhBLE8IILLuDm0Draix4Pb7q16Hkd/+u4kEINimwFgbOMAEzN165daw0shekgYjAIIYJV6RQV9kFk7O8PxmWADOJ/30hsYGFQGwuB2pzbeC6Yn+IeBIuFdevW0VtvvcWm7MY22EcbZ3MGWfQPDCH/2JYUrj4gSMk7P6Gs5P0U0/oi+6FO6bhps6Z03XXKr08JXsrhRRk0pDDPh8BPE+fH/RS+lBn5JRQVXEF+ar7Ay4gh1qDvrdzZ8MdHRRiFJq+sIMNaimAzWAtSTZhLLMFkrJVVO36hyv8y8zduU2lWmteq6KEBoTFUkpuqiGEJt/QJjLGmoCjN2qE0iIvJP6IpBUX3UXOsYM2kX3Achbccw6SwoqzI/lRyLAgIAoKAICAIeCQCPh45azVpe5KG/GEI+AJCiAeol19+2fqgB40gBG+sjQJfoKioKGsRopeCEPbp04c1jZoQogHMSHFOEE8t0BRANBHEvn4g0z5IKBMRBASBs4tAz549OSgVohNrQXAUkA9NCA8cOGDz/92sWTOXKWagqYPlAMzFtcB3uWnTpvrQ6bamcxs7wpwVZu6YK8gVNHMIXuNIHJmPwn/QXGYhPcY+JQXZfIhk9hCkpkBOw9LCk6aWXHEKf1JTUum1116jBx54gBC4R2ML832IvgcHh6oopD7lDgm0M0KI/qGNe2PD5C4/eSnvl+Ud4mMcBEa04rKM3Q/R8W3jKCdpHh9HxN/MW/zJ2PMo7yORfWmB5TcBmkR7Sds9k9WXsd1frKpSqkz1GwApydzGW5Ovrf8nF8ofQUAQEAQEAUHAAxHwOE0hfIRgQqUfMjTm77z7DkcJRJTBgcrXzyh4E42Hk++//95ajDfZIIUIhABBEAhoEuBbiCiD9tK6dWsuQiLmK664wrqPHaOPD6KSQmrzYMgN5Y8gIAjUOwI+vtXfdyFtDIKfwN8NAh83kDqYiIOI4N5iNL2EfzCifup6WB7YC/wCEWxm3759nNsUYyB9A8QVuanp3MbzwDoC0ZFxH8OYIJQwH3UkPqqNcQ1ok5L4FR3/5Xtq3L4nIT2FomOUc+wQp6Pw8Q0g5DCEpCd9Twe/WkaN2/ag9kPGcxlINLSfiB6KNUKAIdI/wOcSL+CM8uysZzlnofbR7tLFEml1/vz5dNVVV/E9tmvndhQQXKZMVsusvtd6zlpLaNQcGsePbDuZ8pK/YBIILV520jIrITSp6KGRbSaq1REVpe/n1BXm8gKKbPsg+YW1YZPTkpwUVXeA2Gy0opx9CjF+RMuRxtNQZuI09jlEHkRoDyE+gUGspTy2SfkdVvkxBjVob9NPDgQBQUAQEAQEAU9FwONIIYCGZs4+sTMi8uHNPbR3eFuvJSYmhkniiBEjWPv373//mwNP4MEGok2eNGEEeTT2RxsEj7jsssvo9ddf57fgeDgDKUVEUpBK/TYcbQ8ePMgPbjiviCAgCJwdBBBUxj6wDPzyEGHYKAgSgxdEuHdosqjrQXoQuRTar9AwS0AW+CUj/Y2WhIQEPoY5KMYwviDCPcdeYJKuxdW5jZGVW6lgNTgn5oEIpy3jW3JuVD1OTdsGLS+k3NTf6a99W2yahjRsQm0GjqGgsAY25cYDRG01BsdBnb4/wnrCSAph1oq2ixYt4iFA7KBtRa5Y+BSiDn2mPDCa/Mo3kckcWU1TCNKriaFxHsb92N4v0/Gdk5mYwWQUYlL9GnW8k/yCGjv1CYUPYurWsVTG5qIn/UZDm3an0BYnNYlleb9SQeoujjwac9Fc66mjO/yTMhJfIHNxAZf5BoWr4DSzrPWyIwgIAoKAICAIeDICHkkKBypN4DvvvMM5u+DXg4cIHSZekz19URDxD+1B7EAkv/nmG/6gHnkFdVJrPPxAEPzBXtAXGgA80MFn8YUXXuAmeABE7kKjfPvtt0wU9ZtvY53sCwKCgPshYDT/djQ7+Mu5Evyv6wBTrto5qqvp3MY+Nc0DbSuqfByN/eAviA/MQpGSokKlWgiMiKbA0CgbrWLTjgMIH6MgWMzwYcOd5ik0toUmEFYU0CIaBffPIUOG8Au7lk0jKLhwE/lmHqWKYjOVFf9B5iCLyacz7aBxLOz7h7ehuMvXUllOIuWnrCd/5VOIPIUhitxCqwppMXgDb+3/NL34HUXqFLlOXqFIXwCFxl2nIovaXl+/sNbUrN8CFaHUolHWYwTHDqK4KwdSwZGV5Kv8Cq35DXUD2QoCgoAgIAgIAh6MgEeSwsGDBzMpRMhzvKnG2+X1609GlHN0PdAGhA45v6Dla31ea5u37a+++qqjbjZl8DH86KOPOEAF8hLaRxeFthG5DK+55hqbfnIgCAgCgsCZQMCR+ag+b0BIOOFzugSaUny0gCxrH2toXfHxL9lLwUVbyafghHIALKGSom+ooIoU6va4V9eGIPpHdqEG6nOqAhIIk1JnYjL5sbmpo3rUSQoKR8hImSAgCAgCgoCnI1Dd8cYDVgRzTZh9QquXk5NzSjNGX5C7gMCAU+qnG+OBBf6F9oQQ2kqYl2Js7aeo+8hWEKgPBAoKCuiVV17hFxv1MV5dxkDkX/iHwZRRRBBwhYAmhNpqAvfIcoqmCv9WFBTgS74BIVQW0IkJIOoguq3euhpf6gQBQUAQEAQEAUGg/hDwSE0hln/HHXcQgr7MmjWLZs+eXX+I1HGkxYsX88O6O8zF0RIQvTDteBr1H9DfWo3gOvCPRDTDsymTJk2icePG2aQLOJvzcddzwx8OmhijD+svv/xCR48eJeTi03Ls2DEOnKSPse3Ro0e1Fxm6HlE3v/vuOyoqKqKuXbrafEfQBgFG8P2Bdh2J3KElf/yJx2nhwoUug6no8WV75hCA+ai/uYiCEUTlLIs9sWMNYGBzym10D+XF3AVHQKo0BahU8K4T1p/lZcjpBQFBQBAQBAQBr0DAY0khHo6RdgKmoHjLjAeOsyl4KIfZKAIpuKN8+eWXHEnRSAoRMMIdSCEitp6qxvdMYozw+l27dmXi+nfPW9exEvckUmJiIuHlA+T3339nzTTy1rVSgUiMpBDXesWKFTbkEdFw7bXbGOfzzz/npOgICIL/IeSQM35HCgsL6YknnuCIlwOVby5IIfzMNmzYwOlbRo60jdqIMUXOHgJNGkZQq7+OUVP/uqeVMM7eJ6xRna0qjOPY7CsTzEr1EREEBAFBQBAQBAQB90HAo3+ZIyIiCB93EGPUQXeYz6nOAeaAFSo5M8g2wtDDDNa4JpBvRA9EhMbevXszmURQB2iZQEp2/biLQkJDqFu3bhzNEUnBEY4egTR0OwT1QYh/mN/qAD+O5okIrtCANW/e3GqKCxIUEBBAcXFx3AVaLQQOQmj/9LR0njtMG9EX5rv4XuBcEOSoQ6AgiKt1tGnThhBwqLiomPr07cNY4BzZ2dmUkpJCP//8M0U3jLYJuqFxw1yxZqwLwY8wDwQ/iomOYSKFczsbCy814I+KyLndu3W3GR/9ICs/XMn5M3XOzTfffJNxxZyRQN0oyGuH6zdnzhxjcbV95PaEyTOCgNx///1cjzKjIJIkrjm0g1rwHRk+fDjBp1dIoUbFPbbxcc0IH1wjEUFAEBAEBAFBQBAQBGqLgEeTwtouUtrVjMCitxfR9u3bWeuKB0oQrFnPzmJCA3I1ffp0JjvQ6HXo0IEjsIIsIaw+NEzog/xpIERoo8dADjcQMt0OkQnhG4cccFOnTq02sffff5/ee+89zkWJ8aChQ9TXVatWEdKOLF++nPsgsBDaoRxzR3oQrS0GyQKJKS0t5XX06dOHtV01rUM/SGPtIK7w34M2GmQNOS1x/n79+tFDDz1knTfODW0aBGQawYxA/j744AMmU+gXHx/P5MvZWBgPJBKBOEDSNO76JPDNgpbwscce00U0bdo01gS+9NJLfD5rhdqBOSk0fyDAIOX2Zny67YFfD/A1u/HGG9ncFKQbZFLL4cOH6dNPP2Vy+cYbb+hi3g6+cjCvEedwpIG0aXyaD6Dt1tfuNJ/K7YdHoCvBw+0vk0xQEBAEBAFBQBBwOwSEFLrdJTl7E4K2C9olJKpGUu4d3+9gUgitlCZWyMeGVB7Q5GlTWST3hjYOfUFeEAAIBAPBgECkoFmEzJwxk8dDPjOQHyT5DgoKsi4YZBFED4m577rrLtaeIU/crl27OKXIpk2beB/ayK+++orzTeIBGAJtJQgSNIijR49mn1Nos5YsWWKNTFvTOh588EGCiaQ2qcS4IIbwebzoootowoQJKKomIIPIXwefPxBm5K676aabODQ/CCLW+eeffzocC2QWhBAaOYwB4rfknSX0YtcXredB8nAQXaxRi9GvUJfpLdpDSwmSHxgYSJdccgnBbFVrS3U7mO1CgLUWmJkueG0BmwwCz4svvtiGKFrbVaVpAAE926QQmlIQeRFBQBAQBAQBQUAQEAQEgbohIKSwbridk71gmghCCIHWCkQEAvKAOqO2CGRHk0KQGQi0hNDQhYSE8DEIiY5AiIKoBlFcPmjQICaFCHTTt29fLsMfEE7I1VdfzdtevXoxqUGQExA9mLOuWbOGSRe0WCA6WnBuaIu0xkjnf0O5lprWoUmXfRJz3d/ZFud47bXXrOsG0UUeTZiiQlMISUtL43nbj5GUlMQaztWrV3MVtI6arOm2IHmQmJgYXeRyi1yd0JLi3AggA60lCD9Mb7VJKTDWJrwLFizgfZiwgoR/9vlnFBkRyRrIyZMns+YXxAtjYn76+kLrq+fmckJSecYQsM8ReMZOLCcSBAQBQUAQEAQEAY9GQEihR1++2k8ehAcml8XFxVbtHEiYMUCJs9E0sdJk4Oabbyb4sv1dsddcQbsIyc/PZ7NHrQHSRA8aRJhgrl27lk0z27Vrd0pT+Dvr0ATZ0QmBrcYG9dBIHj9+nCZOnEjQvCFSrlGMY8HME6L7wx/S/sE+KspCpmGuWxtiCGKOD7SJMIOFCSg0h0gu/q9//YvPh3np4D65ublcBhKOc2PuX3zxBb8UuPfee7kOf/B9AbnFNYDAvNeVxpIbyZ8zikDSb3/Qnh93Wk2az+jJPfxk48eP9/AVyPQFAUFAEBAEBIG6IyCksO7YeVTPAQMG0KuvvsqEZdSoUaxBAimoDSmENg8mkiAs57c5n3bs2FGntcM3D6QG84D/H4LEGCWhZQJr+mDyCS3gJ598wsQE5qKQyy+/nKDVgubrlltuMXat1X5d1wENG8xgoRUDQa0puBE0hCBg8M/7+uuvbeZmPxZMO0GyYAZ77bXXMiGGSalRtEYW2lFNCuHLBwGBhukkjkGyMc4zzzzD5qvwZcRY8DMD1iBwMPPVAkIKogzTVfiMQlMI81u0vfXWW20C2MAnFNpGaA4hwALkFuRSxH0QKDdXUvOO/SigoSUgk/vM7PTPBN99WCYYX7rU9qz7NiyqbdN6aWeqyCf/0t+IzMVUEZBA5X7RRBKRtV6wlUEEAUFAEBAE6oaAkMK64eZxvaA5QiqBjz/+mNMOYAH9+/e3RvPUQVocLQwaOhAGHRgGY82YMcNRU5dl8D2EgFhNnTKVTVR1BwRDCQgM4HPAN2/s2LFcBfJ33nnn8T5ID0xPofkaOnSo7moNMGMtcLJT13WMGDGCzSoxJ/hH6nXgNI5wA7mDbyRSfrRt29ZmNo7GQqCXZcuW8QeNEYTHKDgHtKLffPONNRrr3XffbfPwC79AEDQQbmgdZ86caR0CfoHaJNdaqHYwLtJN4DNmzBiuQlsQVXsB9tDkah9QkF2YGBsj1Nr3keMzj4Cfnz+ZzKYzf2I5o1MEtAk97nF6P7BgK0WmvEU+pQVU0PhKym9wI1X4N3MaFMrp4FIhCAgCgoAgIAjUEwIm9SNVWU9j2QyDPGbwX4J/k0j9IbBlyxaCOSHSCDgTpCRA/joEPXEkCHoCrZE2p3TUxlFZVlYWE4lT7QcNIUwo4XcHn0X4JzqLiInzQvMFc0cEMAEBNcrzzz/P0UC1b5yxrrb7dV0H0k9g7iCvNQm0sNBYODOvtB8LaTu0JtXerBbn2vztZpr74lwmjtrU1NUcMB60h/CPrKk95gm8QfKwvpoEtwwQZGiZNXmvqU9d6qHhRCCbwYMHu+wOc1f4O4oQ7d2fRFnlQU41hbh2e7d/TTkn0mnA8JurQVZWWkK/7NpKx/48RHnZmdS4eTz1GDCUwiIbVGvrrADjZ2Uc5+qLrxxJ/oGWYFIlRYX03YZVlJ2ZRp16XUptO/ewGSL18G90IHEH9bp8OIWGnfQFtmnk4uDvagpPh/mo/c+rvu8F53xMgakr1M2ugMyN+lFRw5upPKAlr87YR7d3tuzKynLKTJymhjlGCZd/xCbdum3azol6t/rW5EuNeyyoXm4oyfplFhVl7KaK8hLyD46hhh0eJv+Ik78pZTmJlPHzHFVfQMHRnalhx+mG3kS5B19W/XdRxHm3U3DsIJu6+jrAC0bcL2Hh4G2C7wZ+T3Gf9EbB7xUsZYz/L96CA9w88BvvbQHWEKcCAtcVbxOkC4uMirRai52u9Yum8HQh68bjJqjomHURZwSntmPhR0ybP7rqgx96+MIZBaaT0NAheApMSP+O1HUdTasibtbm3DURZ/ux8GDjKoonEsqv+GAFIcWHzinoah4YT+d0dNUOddAYnsp3AvkJcVNG8B8RIryEcST4AdNBmFCPBxgEFoJZr/4/0Ka/ODb6kuIhF/6/df2uOprPvh++o/XL3qDU5N8pOrZZNVKYtHcnvf/qTMpWhNEonyxfSP83+22KjUswFjvcB7F7e47FbxUNuve/ikmh2VxO85+4h8mmv8IF5HDs5GfookssZAEPdktfnaE00cE08Jpz53uFex5euuB/DFtN8kqDepI5aBuRXwZVBPcgs58lWBcwQ5vaPOhm7n2cCv/aSZVqXEdSnPm7o+JalR3fdgeV5KRY25aUHKG/tk2mmK5TmOBVlGTQX9unqnlazp1/dAuZS/5Jjbq/wn0qynMo+/f1vJagmD7WcWRHEBAEBAFBwH0REFLovtfmnJlZRHgE5/bTvnF1WRgejqFthPmmvfawLuN5Yp+nnnqKte/QdNYnWTgVLEBikCIEUUpB3kWIrSHwEI+HfmgstYkttLSawCMa7YEDB1gbCwyh1ULQn/379tPyFcuZwN93331WOJFyBS9CjIF+rJUudpyZj77z0hO0e8uXLnoqLeOOb1QO0Vwadsvd1P6ivhQSFkGb1r7PBG7DB/+lOx6q2WR81X9fVCQwkOJbd6Df9u+2nm/fzs1MCG9/cDp17NGfXnl8Im1cuchKCn/8diMd+yOJHpu/wkqcrJ3PkR0QQy3mwOZUEqCCTJkCyDcwnkw+wbqqVtsjX1xNlUqD50r8QhuqalvCWF6YQ4rJqfM5/+kvTFUvfaoIoV+YsowIa0FFx/cyATzxy2vUXGn9Mn9+io/9QhtQRIthdOLAUqUVPGCdTvoPD/F5otrcQCZfS0Rra6XsCAKCgCAgCLglAs5/GdxyujIpT0QA5pZXXHHF35o6grsg0Iw3C0j17NmzzyoEIIIIZCNyEgHtY5qens65KEHejYKASYcOHeIXI1pDaNQuQkOINCQggTpNiLH/qexXVJjVw7pvtS65JzLokquupyuvH0tzHxlXrR4F53fsRpePvJUaNmpqrb/mtnuZFKanOtaGWhuqnT1bv2QiOPJOlZczaZ+xirWTKAAhDFDawHZdetNX/1tKZkWQMef1S1+nq2+dRI2atrDpdy4cgAwikjJeBGjBC4RyUiayPmVkUtfLB0RNaQghWkuoj3Ufm61Z9TP5UGDDBHKmEWzWX5mnGqQsdz+lbn2AS0KbWXLHGqqtu9mH3uN9k18gNeu3nPfzfvsPZR1cqeLiqMBWeb8qc9XjXB4efzWFtRxL2Yc+ZDPT8qKjVFmWSyXZyQTCGN56gnVc2REEBAFBQBBwbwSEFLr39ZHZCQKCgIcjsH37dkKAIU0IsRxjgB6Y+sL/F1F1p0yZ4nC1O3fu5Eiy8FWFlnjkyJE2Y+hOIBuO5J4nXyY/f9e+sF36Vn/psnf7Jh4uNs7i7+ZobJSVFhfRR4teZBPTfleNqkYK/aq0yqVlJUwK4bsI8VFr/+qjpRSq8mIOHHHumI3y4gx/NCEE4QPZA1GsrFCfUhUYiPy4TNe5JINVY4a1vIyizn+QyguPUuqWSYYzOd/N+Ok5rjT5+Fbz/zP2MhcX8GFQwzbWYpC7LEX8FGNVWkOlcVaEFFJZXmzZVpmRmnxCKC1RaQnVGmN7WlLXcAP5IwgIAoKAIOD2CFju7G4/TZmgICAICAKehwBMRfHp0cM2qIr9SkDykC8S6UzsBebCiBqMlDDjxo1jMmjUNBrbs/lolcbJprwGQmhsi334AH6mzDvh5wdz0MGjHGsXdb/PVi1WgWmyaNRd/0e+DsyKWyhzUsjm9Svp+JHf6ecfNlPrC7pQQW42ff7RErrl3n/Rd59+SHOm3EmvPwNN4896aI/fGom6JnzQHPqYleloZQCZy6HdPakpxIJxjI8zadB+mjLLtATwcdbGWA4NXlneX1wU3Kijsar6vtLcQgJCbbW2JhWcBlJWeESZlMbzfm7yOsrc+yhVQnOpyGZJ1jYqL8ii8JZXUNqPU+jIxqso+bMhlPnTk9xe/ggCgoAgIAi4LwJCCt332sjMBAFBwMMRSEtL4+iINS0D2kLkEgX5sxcEqAGZQFoSaBhBIJE6xJFUVFoe6B3V1bbsRFoKzf/XPfTpireoQaNY+ueMN1wGmYFp6Zer36XOfQbS+Z26OzwNIo126tmfPvvwbXp+8m2Ur8jgiDvupzXvzKd+yqz1yKH99PFiS5CSI7/9Si8/NkFFSM1wOJYnFYLYaV9CTQ5RBs2hv7IW9VMaNlx7TQL1FtdbE8j6WG9m4nQeBian0V2fdzmkoqOWtn7htu2qXjZUqIip0Z1nMgmsKCmigpQfuF1oXH/la/g6+QaFUWn2AUVCj1uIrSKZBce2UX7y+7bjyZEgIAgIAoKAWyEgpNCtLodMRhAQBM4lBGJjYzl0eG3WhBQfIA5IP2IUEEHku5w3bx77c65YscJpKPIKc4VLDZNxXEf7J9JTaf7jk+iwImk9Lx1CU+e+S3HntXPU1Fq2+r8v8X7vy66mlD8P8qcwXwU0UYJIp5rc3TllFo2f9m+6acIUmjZvGRXm5ymN4RYafMM42vLZamrRuj09/MJiemj2f7nvrs0beXuu/QHxOykWP8KTx/W/h0igJTnJPHBQTBtFNl17jYA4QspL0nhr/VNlIuob3Ji1lM0vfY+CG11AgVFxKl3FnVRRcoKD30R3eoRKqwLVNLt0EYXFWV5g5B5ebR1KdgQBQUAQEATcDwHXvw7uN1+ZkSAgCAgCHoMAtEABAQFM9JBWpCYZNmwYrV27lnr16mXTFPkgQRiRf3TdunX01ltv0aRJ1X3JoJWqq4YpPyeLXn3yXk5JAeLWd/B1NnNwdJCt8hH+smc7Vy187uFqTRY8fb+KMHqFSj8xQ2nMfOnCHv24DXwQ5y+4h64eM5GCQsIoTWkbew0cznUxTeLYZDXjr6PVxvO0AlwLXDdcF60xxBY5xszghqreR+37BdlqBjVxrOu1NOKUmfgY+wLiXNFdZhmrHO8jMqnS7pVkJ1nrzcWpygfSooUOCG/N5T6BMdYUFKVZO+jE/sUqj2FTCoruo15MqPQbvn7kFxynTEnHUP7RrVRR5n25BK0Ayo4gIAgIAh6AgJBCD7hIMkVBQBDwXAT69+9PGz/bSC3iW1BCQgJr8nbv3k3dunWrtqiePXvSF198QXv27CGktIDAf7CwsJDNRzt27EjJyckOfQ+58d9QPP20YxNlpR/nlBSuCCHMRc3lZdSoSQtOW4E0E/by7boPWNsIctmkpYVEGNusefc1CgwJpd6DRnBxaGiEOncq7xcXqgiXKg9mSHiksYvH7msyiAWA7IHo4WVBmYo8WmkqJX8/Xy4zEsH6IIOW85VTccYhxi4wMl4F9rHFtNJcTGk772XSGHHeaJWDcDAFNWhJRelJ7INYnn+I/MLaUMaex3kMaBFD427kfeOftN0zLcFlur9YVay+iFVBj0oyt1n6+koKGyNmsi8ICAKCgLshIKTQ3a6IzEcQEAQ8EgFnD/KDBg2ivLw8WrhwIfuSQXMUFhbGpNDHt7oF/6hRozj3oSaF0CotXbqU+4JglCjCdP311zvEyJH5KDSAyDeoBQFh/AMLad17C7ioeau2nC8w6eddfIwgL8vmP6Ob8zZY5Sy8btyDvP/StPFUVJDHOQWRQqJbv8E2bXHw0/ebmRR26j2QwiIb2NT/tm83bdn4Ed3zxDy1JstP0AXd+tIPylx08ycr2b8QHdp3sdWW2gziYQdaW6i/Izg2+ZarNIWKGKrkFJosYllGcuhomQVHVymt3MJqVYfWXsZlvsGRpNNRZO6ZpsazRKSN7jK9Wp+KsiylETzC5UXpW5gURnd8mo5uGsNEMWXLvZzTEIFkIIENWykCa/vYkJk4jSpKiykktjNBewjxCQxS5qRFdGzTSK5DWVCD9tiICAKCgCAgCLgpArZ3dzedpExLEBAEBAF3RwApJ2bMmOFwmtdddx3hk5qSSmHhYZzEHg07derEH2Mn+A8+99xz1qJWrVqxLyH65hfkU8v4loTcn47E5FNdVViQl0NffvyeTXNo4nRZzwFXMSk8fNAS8XP/Lotmx9ghPKqBlRT6+Vt+NowaMGNbV/vlZaX0/oJnqYMige0MpG/oLRM44uhHi17i7pep9BStL6yuSXU1trvWaUJonB+w86NcFbUzm3xMZtYU6noQRxBDI1HUddhWlKt+VaacxnJdVlFWaC0uSrdcU//wJmzKaa1wsQNiF33hPXRi35tMKDUh9I9oQo17vmHTEzkLC1J3cdCZmIvmWuuiO/yTMhJfUHkNLektfIPCVXCaWpiuWkeQHUFAEBAEBIEzjYBJ/fAYvd7r7fwbNmygOXPm8BvvehtUBqItW7ZQVFQUDRkyxCkaMDeD7xFyn4kIAp6KALRrR48epcGDq2uijGs6fvw4lZaWGou8dn9/0h+UUeJH/g2auy0G8CeEhtA+dQV+itKPJRO0kiChpyqI6IkxQMJOVfZtWETjx48/1W61aq9Jod6ik19pCvmkvEim8kwyN7qVysP6EvmGWsfTP8tas2itcLITqNKGQKBFrk/JP7JSpaA4TBHxN5FvsCUNhXH8ykrlG1nwJ5n8G5JvoMXcWdejrkD191V+hcGNavan1f1OZeuv0p/AFLeoyPv8FfHdgMUB7pPeKOHh4YTIzPp/xZswCA4OZr9kpDvyJjld9zlPwLC0pJQioyJt8h2fjnmLpvB0oCpjCgKCgCBwFhAoV75+lZW+Z+HMtT9lQFCww8Z4yG0c19JhnacW4oEV6wIhNBK8wJKt5F+szDaVVs9ctJOKgttQeRUpdKeH3LAW1f0HjdcCpqTwOXQkqAuLH+2oSsoEAUFAEBAE3BCB6g4tbjhJmZIgIAgIAoJAzQg4Mh+tuZe0OF0IaCKILT4gfPiUUzgFmCopSH3IFExm8rdqPHRb3fd0zU3GFQQEAUFAEBAEjAiIptCIhuwLAoKAIODBCPiqdAJCJtzrAhqvh94vDR1AWQnnqWAupVTh34QqfaLkurnXZZPZCAKCgCDgdQgIKfS6Sy4LFgQEgXMWAeXHdfSnbZzC4pxd4zmwsEqfYCoLPP8cWIksQRAQBAQBQeBcQUBI4blyJWUdgoAg4PUItGjWhBJajKSQkBCvwwLBF8xmswQd8ror750Lrkv033MJKZhhAwP8z4sIAoJA/SBwWkkhkix7W3Sk+rkszkfZvHkzXXPNNc4bVNUgCt2xY8dqbCcNBAF3RaC4uLjGqWVnZ9OhQ5bk3DU29oIGyG2IvIaIyudt4o1r1tfYm9euMfDGbU5Ojjcum9fszd95b127t64bX3i8/GgU0Oi0/7+ftpQUBw8epP/85z+nfQHeeIIJEybQ+ec7Nz3Kzc0l4C8iCHg6Agi53q5dO09fhsxfEBAEBAFBQBAQBAQBt0bgtJFCt161TE4QEAQEAUFAEBAEBAFBQBAQBAQBQYARkJQU8kUQBAQBQUAQEAQEAUFAEBAEBAFBwIsREFLoxRdfli4ICAKCgCAgCAgCgoAgIAgIAoKAkEL5DggCgoAgIAgIAoKAICAICAKCgCDgxQgIKfTiiy9LFwQEAUFAEBAEBAFBQBAQBAQBQUBIoXwHBAFBQBAQBAQBQUAQEAQEAUFAEPBiBIQUevHFl6ULAoKAICAICAKCgCAgCAgCgoAgIKRQvgOCgCAgCAgCgoAgIAgIAoKAICAIeDECQgq9+OLL0gUBQUAQEAQEAUFAEBAEBAFBQBAQUijfAUFAEBAEBAFBQBAQBAQBQUAQEAS8GAEhhV588WXpgoAgIAgIAoKAICAICAKCgCAgCAgplO+AICAICAKCgCAgCAgCgoAgIAgIAl6MgJBCL774snRBQBAQBAQBQUAQEAQEAUFAEBAEhBTKd0AQEAQEAUFAEBAEBAFBQBAQBAQBL0bg/wOr05OIpnqBf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7" name="Group 6"/>
          <p:cNvGrpSpPr/>
          <p:nvPr/>
        </p:nvGrpSpPr>
        <p:grpSpPr>
          <a:xfrm>
            <a:off x="5270543" y="854366"/>
            <a:ext cx="4519297" cy="5156068"/>
            <a:chOff x="3238775" y="196740"/>
            <a:chExt cx="1774839" cy="2040045"/>
          </a:xfrm>
          <a:solidFill>
            <a:schemeClr val="bg2"/>
          </a:solidFill>
        </p:grpSpPr>
        <p:sp>
          <p:nvSpPr>
            <p:cNvPr id="10" name="Hexagon 9"/>
            <p:cNvSpPr/>
            <p:nvPr/>
          </p:nvSpPr>
          <p:spPr>
            <a:xfrm rot="5400000">
              <a:off x="3106172" y="329343"/>
              <a:ext cx="2040045" cy="17748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Hexagon 4"/>
            <p:cNvSpPr/>
            <p:nvPr/>
          </p:nvSpPr>
          <p:spPr>
            <a:xfrm>
              <a:off x="3515354" y="514647"/>
              <a:ext cx="1221681" cy="14042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400" b="1" kern="1200" dirty="0">
                <a:solidFill>
                  <a:schemeClr val="bg2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541326" y="2278237"/>
            <a:ext cx="39729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rgbClr val="9AA9B9"/>
                </a:solidFill>
                <a:latin typeface="Trebuchet MS" panose="020B0603020202020204" pitchFamily="34" charset="0"/>
              </a:rPr>
              <a:t>Research and Information Service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0375" y="1921690"/>
            <a:ext cx="4805345" cy="3591213"/>
          </a:xfrm>
          <a:prstGeom prst="rect">
            <a:avLst/>
          </a:prstGeom>
        </p:spPr>
        <p:txBody>
          <a:bodyPr vert="horz" lIns="91440" tIns="45720" rIns="91440" bIns="45720" rtlCol="0" anchorCtr="1">
            <a:normAutofit fontScale="925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en-US" sz="2000" dirty="0">
                <a:solidFill>
                  <a:srgbClr val="154575"/>
                </a:solidFill>
                <a:latin typeface="Trebuchet MS" panose="020B0603020202020204" pitchFamily="34" charset="0"/>
              </a:rPr>
              <a:t>INTERDISCIPLINARY RESEARCH ON HISTORICAL AND CURRENT MIGRATIONS AND THEIR SOCIETAL </a:t>
            </a:r>
            <a:r>
              <a:rPr lang="en-US" sz="2000" dirty="0" smtClean="0">
                <a:solidFill>
                  <a:srgbClr val="154575"/>
                </a:solidFill>
                <a:latin typeface="Trebuchet MS" panose="020B0603020202020204" pitchFamily="34" charset="0"/>
              </a:rPr>
              <a:t>IMPACT</a:t>
            </a:r>
          </a:p>
          <a:p>
            <a:pPr algn="l"/>
            <a:endParaRPr lang="en-US" sz="2000" dirty="0" smtClean="0">
              <a:solidFill>
                <a:srgbClr val="154575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rgbClr val="154575"/>
                </a:solidFill>
                <a:latin typeface="Trebuchet MS" panose="020B0603020202020204" pitchFamily="34" charset="0"/>
              </a:rPr>
              <a:t> BASIC </a:t>
            </a:r>
            <a:r>
              <a:rPr lang="en-US" sz="2000" dirty="0">
                <a:solidFill>
                  <a:srgbClr val="154575"/>
                </a:solidFill>
                <a:latin typeface="Trebuchet MS" panose="020B0603020202020204" pitchFamily="34" charset="0"/>
              </a:rPr>
              <a:t>RESEARCH, DEVELOPMENT PROJECTS AND COMMISSIONED RESEARCH; REPORTS AND OFFICIAL </a:t>
            </a:r>
            <a:r>
              <a:rPr lang="en-US" sz="2000" dirty="0" smtClean="0">
                <a:solidFill>
                  <a:srgbClr val="154575"/>
                </a:solidFill>
                <a:latin typeface="Trebuchet MS" panose="020B0603020202020204" pitchFamily="34" charset="0"/>
              </a:rPr>
              <a:t>STATEMENTS</a:t>
            </a:r>
          </a:p>
          <a:p>
            <a:pPr marL="342900" indent="-342900" algn="l">
              <a:buFont typeface="Arial"/>
              <a:buChar char="•"/>
            </a:pPr>
            <a:endParaRPr lang="en-US" sz="2000" dirty="0">
              <a:solidFill>
                <a:srgbClr val="154575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Font typeface="Arial"/>
              <a:buChar char="•"/>
            </a:pPr>
            <a:r>
              <a:rPr lang="fi-FI" sz="20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RESEARCH </a:t>
            </a:r>
            <a:r>
              <a:rPr lang="fi-FI" sz="2000" dirty="0">
                <a:solidFill>
                  <a:schemeClr val="bg2"/>
                </a:solidFill>
                <a:latin typeface="Trebuchet MS" panose="020B0603020202020204" pitchFamily="34" charset="0"/>
              </a:rPr>
              <a:t>RESULTS DISSEMINATED TO </a:t>
            </a:r>
            <a:r>
              <a:rPr lang="fi-FI" sz="2000" dirty="0">
                <a:solidFill>
                  <a:srgbClr val="154575"/>
                </a:solidFill>
                <a:latin typeface="Trebuchet MS" panose="020B0603020202020204" pitchFamily="34" charset="0"/>
              </a:rPr>
              <a:t>AUTHORITIES, EXPERTS </a:t>
            </a:r>
            <a:r>
              <a:rPr lang="fi-FI" sz="2000" dirty="0">
                <a:solidFill>
                  <a:schemeClr val="bg2"/>
                </a:solidFill>
                <a:latin typeface="Trebuchet MS" panose="020B0603020202020204" pitchFamily="34" charset="0"/>
              </a:rPr>
              <a:t>AND THE MEDIA</a:t>
            </a:r>
            <a:endParaRPr lang="en-US" sz="2000" dirty="0">
              <a:solidFill>
                <a:srgbClr val="154575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7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60431" y="607496"/>
            <a:ext cx="8279602" cy="1325563"/>
          </a:xfrm>
        </p:spPr>
        <p:txBody>
          <a:bodyPr/>
          <a:lstStyle/>
          <a:p>
            <a:r>
              <a:rPr lang="fi-FI" dirty="0" smtClean="0"/>
              <a:t>De-</a:t>
            </a:r>
            <a:r>
              <a:rPr lang="fi-FI" dirty="0" err="1" smtClean="0"/>
              <a:t>migrantization</a:t>
            </a:r>
            <a:r>
              <a:rPr lang="fi-FI" dirty="0" smtClean="0"/>
              <a:t> of </a:t>
            </a:r>
            <a:r>
              <a:rPr lang="fi-FI" dirty="0" err="1" smtClean="0"/>
              <a:t>migration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(and </a:t>
            </a:r>
            <a:r>
              <a:rPr lang="fi-FI" dirty="0" err="1" smtClean="0"/>
              <a:t>policies</a:t>
            </a:r>
            <a:r>
              <a:rPr lang="fi-FI" dirty="0" smtClean="0"/>
              <a:t>)</a:t>
            </a:r>
            <a:endParaRPr lang="fi-FI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0484" y="2356110"/>
            <a:ext cx="3818434" cy="3818434"/>
          </a:xfrm>
          <a:prstGeom prst="rect">
            <a:avLst/>
          </a:prstGeom>
        </p:spPr>
      </p:pic>
      <p:sp>
        <p:nvSpPr>
          <p:cNvPr id="10" name="AutoShape 4" descr="key | Significado desde el tema Technology | Techn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9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81" y="2704835"/>
            <a:ext cx="3140036" cy="175842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DE-MIGRANTIZATION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264" y="2688455"/>
            <a:ext cx="2735741" cy="177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821" y="2486664"/>
            <a:ext cx="3280213" cy="21947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181" y="5233012"/>
            <a:ext cx="10967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chemeClr val="bg2"/>
                </a:solidFill>
              </a:rPr>
              <a:t>1. WHAT 			  2. WHY 		</a:t>
            </a:r>
            <a:r>
              <a:rPr lang="fi-FI" sz="2800" b="1" dirty="0">
                <a:solidFill>
                  <a:schemeClr val="bg2"/>
                </a:solidFill>
              </a:rPr>
              <a:t> </a:t>
            </a:r>
            <a:r>
              <a:rPr lang="fi-FI" sz="2800" b="1" dirty="0" smtClean="0">
                <a:solidFill>
                  <a:schemeClr val="bg2"/>
                </a:solidFill>
              </a:rPr>
              <a:t>           3. HOW</a:t>
            </a:r>
            <a:endParaRPr lang="fi-FI" sz="2800" b="1" dirty="0">
              <a:solidFill>
                <a:schemeClr val="bg2"/>
              </a:solidFill>
            </a:endParaRPr>
          </a:p>
        </p:txBody>
      </p:sp>
      <p:pic>
        <p:nvPicPr>
          <p:cNvPr id="8" name="Content Placeholder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8930" y="395001"/>
            <a:ext cx="1004035" cy="100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1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…to “move </a:t>
            </a:r>
            <a:r>
              <a:rPr lang="en-US" dirty="0"/>
              <a:t>away from treating the migrant population as the unit of analysis and investigation and instead direct the focus on parts of the whole population, which obviously includes </a:t>
            </a:r>
            <a:r>
              <a:rPr lang="en-US" dirty="0" smtClean="0"/>
              <a:t>migrants” </a:t>
            </a:r>
            <a:r>
              <a:rPr lang="en-US" dirty="0"/>
              <a:t>(</a:t>
            </a:r>
            <a:r>
              <a:rPr lang="en-US" dirty="0" err="1"/>
              <a:t>Dahinden</a:t>
            </a:r>
            <a:r>
              <a:rPr lang="en-US" dirty="0"/>
              <a:t>, </a:t>
            </a:r>
            <a:r>
              <a:rPr lang="en-US" dirty="0">
                <a:hlinkClick r:id="rId2" tooltip="Dahinden, J. (2016). A plea for the ‘de-migranticization’ of research on migration and integration. Ethnic and Racial Studies, 39(13), 2207–2225."/>
              </a:rPr>
              <a:t>2016</a:t>
            </a:r>
            <a:r>
              <a:rPr lang="en-US" dirty="0" smtClean="0"/>
              <a:t>)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4329" y="354108"/>
            <a:ext cx="8279602" cy="1325563"/>
          </a:xfrm>
        </p:spPr>
        <p:txBody>
          <a:bodyPr/>
          <a:lstStyle/>
          <a:p>
            <a:r>
              <a:rPr lang="fi-FI" dirty="0" smtClean="0"/>
              <a:t>A </a:t>
            </a:r>
            <a:r>
              <a:rPr lang="fi-FI" dirty="0" err="1" smtClean="0"/>
              <a:t>call</a:t>
            </a:r>
            <a:r>
              <a:rPr lang="fi-FI" dirty="0" smtClean="0"/>
              <a:t> to de-</a:t>
            </a:r>
            <a:r>
              <a:rPr lang="fi-FI" dirty="0" err="1" smtClean="0"/>
              <a:t>migrantize</a:t>
            </a:r>
            <a:r>
              <a:rPr lang="fi-FI" dirty="0" smtClean="0"/>
              <a:t> </a:t>
            </a:r>
            <a:r>
              <a:rPr lang="fi-FI" dirty="0" err="1" smtClean="0"/>
              <a:t>migration</a:t>
            </a: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0389"/>
            <a:ext cx="3745735" cy="209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9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0309" y="2197021"/>
            <a:ext cx="7326216" cy="4346998"/>
          </a:xfrm>
        </p:spPr>
        <p:txBody>
          <a:bodyPr>
            <a:normAutofit fontScale="92500" lnSpcReduction="10000"/>
          </a:bodyPr>
          <a:lstStyle/>
          <a:p>
            <a:r>
              <a:rPr lang="fi-FI" dirty="0" err="1" smtClean="0"/>
              <a:t>The</a:t>
            </a:r>
            <a:r>
              <a:rPr lang="fi-FI" dirty="0" smtClean="0"/>
              <a:t> de-</a:t>
            </a:r>
            <a:r>
              <a:rPr lang="fi-FI" dirty="0" err="1" smtClean="0"/>
              <a:t>exceptionalization</a:t>
            </a:r>
            <a:r>
              <a:rPr lang="fi-FI" dirty="0" smtClean="0"/>
              <a:t> of </a:t>
            </a:r>
            <a:r>
              <a:rPr lang="fi-FI" dirty="0" err="1" smtClean="0"/>
              <a:t>migration</a:t>
            </a:r>
            <a:endParaRPr lang="fi-FI" dirty="0" smtClean="0"/>
          </a:p>
          <a:p>
            <a:endParaRPr lang="fi-FI" dirty="0"/>
          </a:p>
          <a:p>
            <a:r>
              <a:rPr lang="en-US" dirty="0" smtClean="0"/>
              <a:t>Avoiding supporting </a:t>
            </a:r>
            <a:r>
              <a:rPr lang="en-US" dirty="0"/>
              <a:t>the view that migration-related difference is naturally </a:t>
            </a:r>
            <a:r>
              <a:rPr lang="en-US" dirty="0" smtClean="0"/>
              <a:t>given</a:t>
            </a:r>
            <a:endParaRPr lang="en-US" dirty="0"/>
          </a:p>
          <a:p>
            <a:endParaRPr lang="en-US" dirty="0" smtClean="0"/>
          </a:p>
          <a:p>
            <a:r>
              <a:rPr lang="fi-FI" dirty="0" err="1" smtClean="0"/>
              <a:t>Avoiding</a:t>
            </a:r>
            <a:r>
              <a:rPr lang="fi-FI" dirty="0" smtClean="0"/>
              <a:t> </a:t>
            </a:r>
            <a:r>
              <a:rPr lang="fi-FI" dirty="0" err="1" smtClean="0"/>
              <a:t>methodological</a:t>
            </a:r>
            <a:r>
              <a:rPr lang="fi-FI" dirty="0" smtClean="0"/>
              <a:t> </a:t>
            </a:r>
            <a:r>
              <a:rPr lang="fi-FI" dirty="0" err="1" smtClean="0"/>
              <a:t>nationalism</a:t>
            </a:r>
            <a:r>
              <a:rPr lang="fi-FI" dirty="0" smtClean="0"/>
              <a:t> (</a:t>
            </a:r>
            <a:r>
              <a:rPr lang="fi-FI" dirty="0" err="1" smtClean="0"/>
              <a:t>having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nation </a:t>
            </a:r>
            <a:r>
              <a:rPr lang="fi-FI" dirty="0" err="1" smtClean="0"/>
              <a:t>state</a:t>
            </a:r>
            <a:r>
              <a:rPr lang="fi-FI" dirty="0" smtClean="0"/>
              <a:t> as main/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reference</a:t>
            </a:r>
            <a:r>
              <a:rPr lang="fi-FI" dirty="0" smtClean="0"/>
              <a:t> </a:t>
            </a:r>
            <a:r>
              <a:rPr lang="fi-FI" dirty="0" err="1" smtClean="0"/>
              <a:t>point</a:t>
            </a:r>
            <a:r>
              <a:rPr lang="fi-FI" dirty="0" smtClean="0"/>
              <a:t>)</a:t>
            </a:r>
          </a:p>
          <a:p>
            <a:endParaRPr lang="fi-FI" dirty="0"/>
          </a:p>
          <a:p>
            <a:r>
              <a:rPr lang="fi-FI" dirty="0" err="1" smtClean="0"/>
              <a:t>Wholistic</a:t>
            </a:r>
            <a:r>
              <a:rPr lang="fi-FI" dirty="0" smtClean="0"/>
              <a:t> </a:t>
            </a:r>
            <a:r>
              <a:rPr lang="fi-FI" dirty="0" err="1" smtClean="0"/>
              <a:t>view</a:t>
            </a:r>
            <a:r>
              <a:rPr lang="fi-FI" dirty="0" smtClean="0"/>
              <a:t> on </a:t>
            </a:r>
            <a:r>
              <a:rPr lang="fi-FI" dirty="0" err="1" smtClean="0"/>
              <a:t>societies</a:t>
            </a:r>
            <a:r>
              <a:rPr lang="fi-FI" dirty="0" smtClean="0"/>
              <a:t>, </a:t>
            </a:r>
            <a:r>
              <a:rPr lang="fi-FI" dirty="0" err="1" smtClean="0"/>
              <a:t>instead</a:t>
            </a:r>
            <a:r>
              <a:rPr lang="fi-FI" dirty="0" smtClean="0"/>
              <a:t> of </a:t>
            </a:r>
            <a:r>
              <a:rPr lang="fi-FI" dirty="0" err="1" smtClean="0"/>
              <a:t>focusing</a:t>
            </a:r>
            <a:r>
              <a:rPr lang="fi-FI" dirty="0" smtClean="0"/>
              <a:t> on ”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r>
              <a:rPr lang="fi-FI" dirty="0" smtClean="0"/>
              <a:t>”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Reasons</a:t>
            </a:r>
            <a:r>
              <a:rPr lang="fi-FI" dirty="0" smtClean="0"/>
              <a:t> for a de-</a:t>
            </a:r>
            <a:r>
              <a:rPr lang="fi-FI" dirty="0" err="1" smtClean="0"/>
              <a:t>migrantization</a:t>
            </a:r>
            <a:r>
              <a:rPr lang="fi-FI" dirty="0" smtClean="0"/>
              <a:t> </a:t>
            </a:r>
            <a:r>
              <a:rPr lang="fi-FI" dirty="0" err="1" smtClean="0"/>
              <a:t>approach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689" r="23389"/>
          <a:stretch/>
        </p:blipFill>
        <p:spPr>
          <a:xfrm>
            <a:off x="0" y="2324554"/>
            <a:ext cx="3558448" cy="453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4" y="3946342"/>
            <a:ext cx="4351662" cy="291165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5914" y="1825625"/>
            <a:ext cx="879788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Distinguish between analytical/legal categories</a:t>
            </a:r>
          </a:p>
          <a:p>
            <a:r>
              <a:rPr lang="en-US" dirty="0"/>
              <a:t>S</a:t>
            </a:r>
            <a:r>
              <a:rPr lang="en-US" dirty="0" smtClean="0"/>
              <a:t>ocial </a:t>
            </a:r>
            <a:r>
              <a:rPr lang="en-US" dirty="0"/>
              <a:t>theory </a:t>
            </a:r>
            <a:r>
              <a:rPr lang="en-US" dirty="0" smtClean="0"/>
              <a:t>-&gt; out of the ‘migration container'</a:t>
            </a:r>
          </a:p>
          <a:p>
            <a:r>
              <a:rPr lang="en-US" dirty="0" smtClean="0"/>
              <a:t>Study the overall population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 	</a:t>
            </a:r>
            <a:r>
              <a:rPr lang="fi-FI" dirty="0"/>
              <a:t> </a:t>
            </a:r>
            <a:r>
              <a:rPr lang="fi-FI" dirty="0" smtClean="0"/>
              <a:t>    TWO-WAY INTEGRATION!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How to de-</a:t>
            </a:r>
            <a:r>
              <a:rPr lang="fi-FI" dirty="0" err="1" smtClean="0"/>
              <a:t>migrantize</a:t>
            </a:r>
            <a:r>
              <a:rPr lang="fi-FI" dirty="0" smtClean="0"/>
              <a:t> </a:t>
            </a:r>
            <a:r>
              <a:rPr lang="fi-FI" dirty="0" err="1" smtClean="0"/>
              <a:t>migration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(and </a:t>
            </a:r>
            <a:r>
              <a:rPr lang="fi-FI" dirty="0" err="1" smtClean="0"/>
              <a:t>practice</a:t>
            </a:r>
            <a:r>
              <a:rPr lang="fi-FI" dirty="0"/>
              <a:t>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864385" y="38137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10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Siirtolaisuusinstituutti_Doc_pohja">
  <a:themeElements>
    <a:clrScheme name="Siirtolaisuusinstituutti">
      <a:dk1>
        <a:sysClr val="windowText" lastClr="000000"/>
      </a:dk1>
      <a:lt1>
        <a:sysClr val="window" lastClr="FFFFFF"/>
      </a:lt1>
      <a:dk2>
        <a:srgbClr val="2A4B6B"/>
      </a:dk2>
      <a:lt2>
        <a:srgbClr val="DCD5CC"/>
      </a:lt2>
      <a:accent1>
        <a:srgbClr val="4D99D6"/>
      </a:accent1>
      <a:accent2>
        <a:srgbClr val="F2CB13"/>
      </a:accent2>
      <a:accent3>
        <a:srgbClr val="9FCAC0"/>
      </a:accent3>
      <a:accent4>
        <a:srgbClr val="81B23E"/>
      </a:accent4>
      <a:accent5>
        <a:srgbClr val="D3D726"/>
      </a:accent5>
      <a:accent6>
        <a:srgbClr val="EBC4B7"/>
      </a:accent6>
      <a:hlink>
        <a:srgbClr val="0563C1"/>
      </a:hlink>
      <a:folHlink>
        <a:srgbClr val="C20E1A"/>
      </a:folHlink>
    </a:clrScheme>
    <a:fontScheme name="Siirtolaisuusinstituut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irtolaisuusinstituutti_ppt_pohja" id="{51C3AAFE-0F9B-48C6-B8BC-61333F5D1040}" vid="{F63755AA-2256-4E9B-A825-77225D9A577C}"/>
    </a:ext>
  </a:extLst>
</a:theme>
</file>

<file path=ppt/theme/theme2.xml><?xml version="1.0" encoding="utf-8"?>
<a:theme xmlns:a="http://schemas.openxmlformats.org/drawingml/2006/main" name="1_Siirtolaisuusinstituutti_Doc_pohja">
  <a:themeElements>
    <a:clrScheme name="Siirtolaisuusinstituutti">
      <a:dk1>
        <a:sysClr val="windowText" lastClr="000000"/>
      </a:dk1>
      <a:lt1>
        <a:sysClr val="window" lastClr="FFFFFF"/>
      </a:lt1>
      <a:dk2>
        <a:srgbClr val="2A4B6B"/>
      </a:dk2>
      <a:lt2>
        <a:srgbClr val="DCD5CC"/>
      </a:lt2>
      <a:accent1>
        <a:srgbClr val="4D99D6"/>
      </a:accent1>
      <a:accent2>
        <a:srgbClr val="F2CB13"/>
      </a:accent2>
      <a:accent3>
        <a:srgbClr val="9FCAC0"/>
      </a:accent3>
      <a:accent4>
        <a:srgbClr val="81B23E"/>
      </a:accent4>
      <a:accent5>
        <a:srgbClr val="D3D726"/>
      </a:accent5>
      <a:accent6>
        <a:srgbClr val="EBC4B7"/>
      </a:accent6>
      <a:hlink>
        <a:srgbClr val="0563C1"/>
      </a:hlink>
      <a:folHlink>
        <a:srgbClr val="C20E1A"/>
      </a:folHlink>
    </a:clrScheme>
    <a:fontScheme name="Siirtolaisuusinstituut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irtolaisuusinstituutti_ppt_pohja" id="{51C3AAFE-0F9B-48C6-B8BC-61333F5D1040}" vid="{F63755AA-2256-4E9B-A825-77225D9A57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</TotalTime>
  <Words>452</Words>
  <Application>Microsoft Office PowerPoint</Application>
  <PresentationFormat>Widescreen</PresentationFormat>
  <Paragraphs>89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Siirtolaisuusinstituutti_Doc_pohja</vt:lpstr>
      <vt:lpstr>1_Siirtolaisuusinstituutti_Doc_pohja</vt:lpstr>
      <vt:lpstr>Migration, two-way integration and inclusion: European developments in research &amp; policy</vt:lpstr>
      <vt:lpstr>PowerPoint Presentation</vt:lpstr>
      <vt:lpstr>PowerPoint Presentation</vt:lpstr>
      <vt:lpstr>PowerPoint Presentation</vt:lpstr>
      <vt:lpstr>De-migrantization of migration research (and policies)</vt:lpstr>
      <vt:lpstr>DE-MIGRANTIZATION</vt:lpstr>
      <vt:lpstr>A call to de-migrantize migration </vt:lpstr>
      <vt:lpstr>Reasons for a de-migrantization approach</vt:lpstr>
      <vt:lpstr>How to de-migrantize migration research (and practice)</vt:lpstr>
      <vt:lpstr>European/national policies</vt:lpstr>
      <vt:lpstr>How to foster reciprocal dialogue and collaboration</vt:lpstr>
      <vt:lpstr>PowerPoint Presentation</vt:lpstr>
      <vt:lpstr>Kiitos! Dank u! Merci! Aitäh! Danke! Tack! Gracias! Obrigada!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pia.rawlins@live.com</dc:creator>
  <cp:lastModifiedBy>Saara Pellander</cp:lastModifiedBy>
  <cp:revision>207</cp:revision>
  <dcterms:created xsi:type="dcterms:W3CDTF">2016-03-31T11:20:35Z</dcterms:created>
  <dcterms:modified xsi:type="dcterms:W3CDTF">2022-05-04T21:29:29Z</dcterms:modified>
</cp:coreProperties>
</file>